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3"/>
  </p:notesMasterIdLst>
  <p:sldIdLst>
    <p:sldId id="318" r:id="rId2"/>
    <p:sldId id="321" r:id="rId3"/>
    <p:sldId id="258" r:id="rId4"/>
    <p:sldId id="259" r:id="rId5"/>
    <p:sldId id="260" r:id="rId6"/>
    <p:sldId id="261" r:id="rId7"/>
    <p:sldId id="304" r:id="rId8"/>
    <p:sldId id="262" r:id="rId9"/>
    <p:sldId id="263" r:id="rId10"/>
    <p:sldId id="264" r:id="rId11"/>
    <p:sldId id="265" r:id="rId12"/>
    <p:sldId id="266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8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313" r:id="rId30"/>
    <p:sldId id="314" r:id="rId31"/>
    <p:sldId id="319" r:id="rId32"/>
    <p:sldId id="288" r:id="rId33"/>
    <p:sldId id="289" r:id="rId34"/>
    <p:sldId id="305" r:id="rId35"/>
    <p:sldId id="306" r:id="rId36"/>
    <p:sldId id="308" r:id="rId37"/>
    <p:sldId id="309" r:id="rId38"/>
    <p:sldId id="293" r:id="rId39"/>
    <p:sldId id="320" r:id="rId40"/>
    <p:sldId id="316" r:id="rId41"/>
    <p:sldId id="294" r:id="rId42"/>
    <p:sldId id="295" r:id="rId43"/>
    <p:sldId id="297" r:id="rId44"/>
    <p:sldId id="296" r:id="rId45"/>
    <p:sldId id="299" r:id="rId46"/>
    <p:sldId id="300" r:id="rId47"/>
    <p:sldId id="301" r:id="rId48"/>
    <p:sldId id="302" r:id="rId49"/>
    <p:sldId id="303" r:id="rId50"/>
    <p:sldId id="322" r:id="rId51"/>
    <p:sldId id="268" r:id="rId5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. Aranda Díaz" initials="CAD" lastIdx="1" clrIdx="0">
    <p:extLst>
      <p:ext uri="{19B8F6BF-5375-455C-9EA6-DF929625EA0E}">
        <p15:presenceInfo xmlns:p15="http://schemas.microsoft.com/office/powerpoint/2012/main" userId="S-1-5-21-1482476501-2139871995-682003330-5225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392D1-F5B9-4806-80F0-DB6B11791988}" type="datetimeFigureOut">
              <a:rPr lang="es-ES" smtClean="0"/>
              <a:t>27/10/2018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66DC57-4213-4E30-924F-FA6675AD04D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0726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>
                <a:latin typeface="Roboto" charset="0"/>
                <a:ea typeface="Roboto" charset="0"/>
                <a:cs typeface="Roboto" charset="0"/>
              </a:rPr>
              <a:t>patrocinadores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2ADF4-A534-6449-9CBB-71456C9C3EC9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340634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034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051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Juanjo – haz el chiste de </a:t>
            </a:r>
            <a:r>
              <a:rPr lang="es-ES" dirty="0" err="1"/>
              <a:t>resharper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8556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6724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3461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8624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6185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840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45311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5640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Presentaciones Juanjo y </a:t>
            </a:r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4721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76065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1775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86155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8722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7330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30233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44648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88190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93889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3116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37519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82015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95698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7995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4190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25336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2337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05021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60615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31365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39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6073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10787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15643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65954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873689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826202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231862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ambos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5698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48257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ambos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24422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ambos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232815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next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49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6155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christian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192208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50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013559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>
                <a:latin typeface="Roboto" charset="0"/>
                <a:ea typeface="Roboto" charset="0"/>
                <a:cs typeface="Roboto" charset="0"/>
              </a:rPr>
              <a:t>patrocinadores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2ADF4-A534-6449-9CBB-71456C9C3EC9}" type="slidenum">
              <a:rPr lang="es-ES_tradnl" smtClean="0"/>
              <a:t>51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15169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5188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Christian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3245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001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juanjo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66DC57-4213-4E30-924F-FA6675AD04DE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4168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n 5"/>
          <p:cNvPicPr>
            <a:picLocks noChangeAspect="1"/>
          </p:cNvPicPr>
          <p:nvPr/>
        </p:nvPicPr>
        <p:blipFill rotWithShape="1">
          <a:blip r:embed="rId4"/>
          <a:srcRect l="8127" t="15646" r="6112" b="11098"/>
          <a:stretch/>
        </p:blipFill>
        <p:spPr>
          <a:xfrm>
            <a:off x="9452815" y="5852997"/>
            <a:ext cx="1178261" cy="472544"/>
          </a:xfrm>
          <a:prstGeom prst="rect">
            <a:avLst/>
          </a:prstGeom>
        </p:spPr>
      </p:pic>
      <p:pic>
        <p:nvPicPr>
          <p:cNvPr id="32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8893" y="5753768"/>
            <a:ext cx="671003" cy="671003"/>
          </a:xfrm>
          <a:prstGeom prst="rect">
            <a:avLst/>
          </a:prstGeom>
        </p:spPr>
      </p:pic>
      <p:sp>
        <p:nvSpPr>
          <p:cNvPr id="50" name="Freeform 30"/>
          <p:cNvSpPr>
            <a:spLocks noEditPoints="1"/>
          </p:cNvSpPr>
          <p:nvPr/>
        </p:nvSpPr>
        <p:spPr bwMode="auto">
          <a:xfrm>
            <a:off x="327040" y="259288"/>
            <a:ext cx="1347275" cy="858312"/>
          </a:xfrm>
          <a:custGeom>
            <a:avLst/>
            <a:gdLst>
              <a:gd name="T0" fmla="*/ 683 w 865"/>
              <a:gd name="T1" fmla="*/ 59 h 550"/>
              <a:gd name="T2" fmla="*/ 628 w 865"/>
              <a:gd name="T3" fmla="*/ 141 h 550"/>
              <a:gd name="T4" fmla="*/ 565 w 865"/>
              <a:gd name="T5" fmla="*/ 61 h 550"/>
              <a:gd name="T6" fmla="*/ 565 w 865"/>
              <a:gd name="T7" fmla="*/ 140 h 550"/>
              <a:gd name="T8" fmla="*/ 0 w 865"/>
              <a:gd name="T9" fmla="*/ 0 h 550"/>
              <a:gd name="T10" fmla="*/ 768 w 865"/>
              <a:gd name="T11" fmla="*/ 162 h 550"/>
              <a:gd name="T12" fmla="*/ 708 w 865"/>
              <a:gd name="T13" fmla="*/ 211 h 550"/>
              <a:gd name="T14" fmla="*/ 745 w 865"/>
              <a:gd name="T15" fmla="*/ 334 h 550"/>
              <a:gd name="T16" fmla="*/ 614 w 865"/>
              <a:gd name="T17" fmla="*/ 64 h 550"/>
              <a:gd name="T18" fmla="*/ 703 w 865"/>
              <a:gd name="T19" fmla="*/ 92 h 550"/>
              <a:gd name="T20" fmla="*/ 621 w 865"/>
              <a:gd name="T21" fmla="*/ 148 h 550"/>
              <a:gd name="T22" fmla="*/ 642 w 865"/>
              <a:gd name="T23" fmla="*/ 281 h 550"/>
              <a:gd name="T24" fmla="*/ 617 w 865"/>
              <a:gd name="T25" fmla="*/ 211 h 550"/>
              <a:gd name="T26" fmla="*/ 691 w 865"/>
              <a:gd name="T27" fmla="*/ 261 h 550"/>
              <a:gd name="T28" fmla="*/ 587 w 865"/>
              <a:gd name="T29" fmla="*/ 95 h 550"/>
              <a:gd name="T30" fmla="*/ 500 w 865"/>
              <a:gd name="T31" fmla="*/ 162 h 550"/>
              <a:gd name="T32" fmla="*/ 373 w 865"/>
              <a:gd name="T33" fmla="*/ 42 h 550"/>
              <a:gd name="T34" fmla="*/ 253 w 865"/>
              <a:gd name="T35" fmla="*/ 317 h 550"/>
              <a:gd name="T36" fmla="*/ 341 w 865"/>
              <a:gd name="T37" fmla="*/ 274 h 550"/>
              <a:gd name="T38" fmla="*/ 258 w 865"/>
              <a:gd name="T39" fmla="*/ 144 h 550"/>
              <a:gd name="T40" fmla="*/ 216 w 865"/>
              <a:gd name="T41" fmla="*/ 140 h 550"/>
              <a:gd name="T42" fmla="*/ 175 w 865"/>
              <a:gd name="T43" fmla="*/ 149 h 550"/>
              <a:gd name="T44" fmla="*/ 149 w 865"/>
              <a:gd name="T45" fmla="*/ 162 h 550"/>
              <a:gd name="T46" fmla="*/ 118 w 865"/>
              <a:gd name="T47" fmla="*/ 191 h 550"/>
              <a:gd name="T48" fmla="*/ 98 w 865"/>
              <a:gd name="T49" fmla="*/ 228 h 550"/>
              <a:gd name="T50" fmla="*/ 42 w 865"/>
              <a:gd name="T51" fmla="*/ 267 h 550"/>
              <a:gd name="T52" fmla="*/ 42 w 865"/>
              <a:gd name="T53" fmla="*/ 267 h 550"/>
              <a:gd name="T54" fmla="*/ 206 w 865"/>
              <a:gd name="T55" fmla="*/ 508 h 550"/>
              <a:gd name="T56" fmla="*/ 42 w 865"/>
              <a:gd name="T57" fmla="*/ 475 h 550"/>
              <a:gd name="T58" fmla="*/ 227 w 865"/>
              <a:gd name="T59" fmla="*/ 492 h 550"/>
              <a:gd name="T60" fmla="*/ 407 w 865"/>
              <a:gd name="T61" fmla="*/ 504 h 550"/>
              <a:gd name="T62" fmla="*/ 330 w 865"/>
              <a:gd name="T63" fmla="*/ 425 h 550"/>
              <a:gd name="T64" fmla="*/ 146 w 865"/>
              <a:gd name="T65" fmla="*/ 438 h 550"/>
              <a:gd name="T66" fmla="*/ 69 w 865"/>
              <a:gd name="T67" fmla="*/ 418 h 550"/>
              <a:gd name="T68" fmla="*/ 253 w 865"/>
              <a:gd name="T69" fmla="*/ 431 h 550"/>
              <a:gd name="T70" fmla="*/ 407 w 865"/>
              <a:gd name="T71" fmla="*/ 431 h 550"/>
              <a:gd name="T72" fmla="*/ 330 w 865"/>
              <a:gd name="T73" fmla="*/ 355 h 550"/>
              <a:gd name="T74" fmla="*/ 146 w 865"/>
              <a:gd name="T75" fmla="*/ 368 h 550"/>
              <a:gd name="T76" fmla="*/ 69 w 865"/>
              <a:gd name="T77" fmla="*/ 348 h 550"/>
              <a:gd name="T78" fmla="*/ 253 w 865"/>
              <a:gd name="T79" fmla="*/ 361 h 550"/>
              <a:gd name="T80" fmla="*/ 407 w 865"/>
              <a:gd name="T81" fmla="*/ 361 h 550"/>
              <a:gd name="T82" fmla="*/ 359 w 865"/>
              <a:gd name="T83" fmla="*/ 266 h 550"/>
              <a:gd name="T84" fmla="*/ 350 w 865"/>
              <a:gd name="T85" fmla="*/ 225 h 550"/>
              <a:gd name="T86" fmla="*/ 328 w 865"/>
              <a:gd name="T87" fmla="*/ 188 h 550"/>
              <a:gd name="T88" fmla="*/ 570 w 865"/>
              <a:gd name="T89" fmla="*/ 292 h 550"/>
              <a:gd name="T90" fmla="*/ 521 w 865"/>
              <a:gd name="T91" fmla="*/ 253 h 550"/>
              <a:gd name="T92" fmla="*/ 608 w 865"/>
              <a:gd name="T93" fmla="*/ 506 h 550"/>
              <a:gd name="T94" fmla="*/ 510 w 865"/>
              <a:gd name="T95" fmla="*/ 398 h 550"/>
              <a:gd name="T96" fmla="*/ 514 w 865"/>
              <a:gd name="T97" fmla="*/ 384 h 550"/>
              <a:gd name="T98" fmla="*/ 720 w 865"/>
              <a:gd name="T99" fmla="*/ 506 h 550"/>
              <a:gd name="T100" fmla="*/ 720 w 865"/>
              <a:gd name="T101" fmla="*/ 497 h 550"/>
              <a:gd name="T102" fmla="*/ 755 w 865"/>
              <a:gd name="T103" fmla="*/ 501 h 550"/>
              <a:gd name="T104" fmla="*/ 779 w 865"/>
              <a:gd name="T105" fmla="*/ 382 h 550"/>
              <a:gd name="T106" fmla="*/ 779 w 865"/>
              <a:gd name="T107" fmla="*/ 391 h 550"/>
              <a:gd name="T108" fmla="*/ 760 w 865"/>
              <a:gd name="T109" fmla="*/ 493 h 550"/>
              <a:gd name="T110" fmla="*/ 780 w 865"/>
              <a:gd name="T111" fmla="*/ 457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65" h="550">
                <a:moveTo>
                  <a:pt x="656" y="154"/>
                </a:moveTo>
                <a:cubicBezTo>
                  <a:pt x="667" y="154"/>
                  <a:pt x="677" y="150"/>
                  <a:pt x="683" y="142"/>
                </a:cubicBezTo>
                <a:cubicBezTo>
                  <a:pt x="690" y="133"/>
                  <a:pt x="693" y="122"/>
                  <a:pt x="693" y="107"/>
                </a:cubicBezTo>
                <a:cubicBezTo>
                  <a:pt x="693" y="94"/>
                  <a:pt x="693" y="94"/>
                  <a:pt x="693" y="94"/>
                </a:cubicBezTo>
                <a:cubicBezTo>
                  <a:pt x="693" y="79"/>
                  <a:pt x="690" y="67"/>
                  <a:pt x="683" y="59"/>
                </a:cubicBezTo>
                <a:cubicBezTo>
                  <a:pt x="676" y="51"/>
                  <a:pt x="667" y="46"/>
                  <a:pt x="656" y="46"/>
                </a:cubicBezTo>
                <a:cubicBezTo>
                  <a:pt x="644" y="46"/>
                  <a:pt x="635" y="51"/>
                  <a:pt x="628" y="59"/>
                </a:cubicBezTo>
                <a:cubicBezTo>
                  <a:pt x="622" y="67"/>
                  <a:pt x="618" y="79"/>
                  <a:pt x="618" y="94"/>
                </a:cubicBezTo>
                <a:cubicBezTo>
                  <a:pt x="618" y="107"/>
                  <a:pt x="618" y="107"/>
                  <a:pt x="618" y="107"/>
                </a:cubicBezTo>
                <a:cubicBezTo>
                  <a:pt x="618" y="121"/>
                  <a:pt x="622" y="133"/>
                  <a:pt x="628" y="141"/>
                </a:cubicBezTo>
                <a:cubicBezTo>
                  <a:pt x="635" y="150"/>
                  <a:pt x="644" y="154"/>
                  <a:pt x="656" y="154"/>
                </a:cubicBezTo>
                <a:close/>
                <a:moveTo>
                  <a:pt x="565" y="140"/>
                </a:moveTo>
                <a:cubicBezTo>
                  <a:pt x="572" y="131"/>
                  <a:pt x="576" y="120"/>
                  <a:pt x="576" y="105"/>
                </a:cubicBezTo>
                <a:cubicBezTo>
                  <a:pt x="576" y="94"/>
                  <a:pt x="576" y="94"/>
                  <a:pt x="576" y="94"/>
                </a:cubicBezTo>
                <a:cubicBezTo>
                  <a:pt x="576" y="80"/>
                  <a:pt x="572" y="69"/>
                  <a:pt x="565" y="61"/>
                </a:cubicBezTo>
                <a:cubicBezTo>
                  <a:pt x="557" y="52"/>
                  <a:pt x="547" y="48"/>
                  <a:pt x="534" y="48"/>
                </a:cubicBezTo>
                <a:cubicBezTo>
                  <a:pt x="510" y="48"/>
                  <a:pt x="510" y="48"/>
                  <a:pt x="510" y="48"/>
                </a:cubicBezTo>
                <a:cubicBezTo>
                  <a:pt x="510" y="153"/>
                  <a:pt x="510" y="153"/>
                  <a:pt x="510" y="153"/>
                </a:cubicBezTo>
                <a:cubicBezTo>
                  <a:pt x="534" y="153"/>
                  <a:pt x="534" y="153"/>
                  <a:pt x="534" y="153"/>
                </a:cubicBezTo>
                <a:cubicBezTo>
                  <a:pt x="546" y="153"/>
                  <a:pt x="557" y="149"/>
                  <a:pt x="565" y="140"/>
                </a:cubicBezTo>
                <a:close/>
                <a:moveTo>
                  <a:pt x="0" y="0"/>
                </a:moveTo>
                <a:cubicBezTo>
                  <a:pt x="0" y="550"/>
                  <a:pt x="0" y="550"/>
                  <a:pt x="0" y="550"/>
                </a:cubicBezTo>
                <a:cubicBezTo>
                  <a:pt x="865" y="550"/>
                  <a:pt x="865" y="550"/>
                  <a:pt x="865" y="550"/>
                </a:cubicBezTo>
                <a:cubicBezTo>
                  <a:pt x="865" y="0"/>
                  <a:pt x="865" y="0"/>
                  <a:pt x="865" y="0"/>
                </a:cubicBezTo>
                <a:lnTo>
                  <a:pt x="0" y="0"/>
                </a:lnTo>
                <a:close/>
                <a:moveTo>
                  <a:pt x="716" y="39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48"/>
                  <a:pt x="810" y="48"/>
                  <a:pt x="810" y="48"/>
                </a:cubicBezTo>
                <a:cubicBezTo>
                  <a:pt x="768" y="48"/>
                  <a:pt x="768" y="48"/>
                  <a:pt x="768" y="48"/>
                </a:cubicBezTo>
                <a:cubicBezTo>
                  <a:pt x="768" y="162"/>
                  <a:pt x="768" y="162"/>
                  <a:pt x="768" y="162"/>
                </a:cubicBezTo>
                <a:cubicBezTo>
                  <a:pt x="758" y="162"/>
                  <a:pt x="758" y="162"/>
                  <a:pt x="758" y="162"/>
                </a:cubicBezTo>
                <a:cubicBezTo>
                  <a:pt x="758" y="48"/>
                  <a:pt x="758" y="48"/>
                  <a:pt x="758" y="48"/>
                </a:cubicBezTo>
                <a:cubicBezTo>
                  <a:pt x="716" y="48"/>
                  <a:pt x="716" y="48"/>
                  <a:pt x="716" y="48"/>
                </a:cubicBezTo>
                <a:lnTo>
                  <a:pt x="716" y="39"/>
                </a:lnTo>
                <a:close/>
                <a:moveTo>
                  <a:pt x="708" y="211"/>
                </a:moveTo>
                <a:cubicBezTo>
                  <a:pt x="808" y="211"/>
                  <a:pt x="808" y="211"/>
                  <a:pt x="808" y="211"/>
                </a:cubicBezTo>
                <a:cubicBezTo>
                  <a:pt x="808" y="232"/>
                  <a:pt x="808" y="232"/>
                  <a:pt x="808" y="232"/>
                </a:cubicBezTo>
                <a:cubicBezTo>
                  <a:pt x="770" y="232"/>
                  <a:pt x="770" y="232"/>
                  <a:pt x="770" y="232"/>
                </a:cubicBezTo>
                <a:cubicBezTo>
                  <a:pt x="770" y="334"/>
                  <a:pt x="770" y="334"/>
                  <a:pt x="770" y="334"/>
                </a:cubicBezTo>
                <a:cubicBezTo>
                  <a:pt x="745" y="334"/>
                  <a:pt x="745" y="334"/>
                  <a:pt x="745" y="334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08" y="232"/>
                  <a:pt x="708" y="232"/>
                  <a:pt x="708" y="232"/>
                </a:cubicBezTo>
                <a:lnTo>
                  <a:pt x="708" y="211"/>
                </a:lnTo>
                <a:close/>
                <a:moveTo>
                  <a:pt x="608" y="94"/>
                </a:moveTo>
                <a:cubicBezTo>
                  <a:pt x="608" y="83"/>
                  <a:pt x="610" y="73"/>
                  <a:pt x="614" y="64"/>
                </a:cubicBezTo>
                <a:cubicBezTo>
                  <a:pt x="618" y="56"/>
                  <a:pt x="623" y="49"/>
                  <a:pt x="631" y="44"/>
                </a:cubicBezTo>
                <a:cubicBezTo>
                  <a:pt x="638" y="40"/>
                  <a:pt x="646" y="37"/>
                  <a:pt x="656" y="37"/>
                </a:cubicBezTo>
                <a:cubicBezTo>
                  <a:pt x="665" y="37"/>
                  <a:pt x="673" y="40"/>
                  <a:pt x="681" y="44"/>
                </a:cubicBezTo>
                <a:cubicBezTo>
                  <a:pt x="688" y="49"/>
                  <a:pt x="693" y="55"/>
                  <a:pt x="697" y="63"/>
                </a:cubicBezTo>
                <a:cubicBezTo>
                  <a:pt x="701" y="72"/>
                  <a:pt x="703" y="81"/>
                  <a:pt x="703" y="92"/>
                </a:cubicBezTo>
                <a:cubicBezTo>
                  <a:pt x="703" y="107"/>
                  <a:pt x="703" y="107"/>
                  <a:pt x="703" y="107"/>
                </a:cubicBezTo>
                <a:cubicBezTo>
                  <a:pt x="703" y="118"/>
                  <a:pt x="701" y="128"/>
                  <a:pt x="698" y="137"/>
                </a:cubicBezTo>
                <a:cubicBezTo>
                  <a:pt x="694" y="145"/>
                  <a:pt x="688" y="152"/>
                  <a:pt x="681" y="156"/>
                </a:cubicBezTo>
                <a:cubicBezTo>
                  <a:pt x="674" y="161"/>
                  <a:pt x="665" y="163"/>
                  <a:pt x="656" y="163"/>
                </a:cubicBezTo>
                <a:cubicBezTo>
                  <a:pt x="641" y="163"/>
                  <a:pt x="630" y="158"/>
                  <a:pt x="621" y="148"/>
                </a:cubicBezTo>
                <a:cubicBezTo>
                  <a:pt x="612" y="138"/>
                  <a:pt x="608" y="124"/>
                  <a:pt x="608" y="106"/>
                </a:cubicBezTo>
                <a:lnTo>
                  <a:pt x="608" y="94"/>
                </a:lnTo>
                <a:close/>
                <a:moveTo>
                  <a:pt x="691" y="261"/>
                </a:moveTo>
                <a:cubicBezTo>
                  <a:pt x="691" y="281"/>
                  <a:pt x="691" y="281"/>
                  <a:pt x="691" y="281"/>
                </a:cubicBezTo>
                <a:cubicBezTo>
                  <a:pt x="642" y="281"/>
                  <a:pt x="642" y="281"/>
                  <a:pt x="642" y="281"/>
                </a:cubicBezTo>
                <a:cubicBezTo>
                  <a:pt x="642" y="313"/>
                  <a:pt x="642" y="313"/>
                  <a:pt x="642" y="313"/>
                </a:cubicBezTo>
                <a:cubicBezTo>
                  <a:pt x="699" y="313"/>
                  <a:pt x="699" y="313"/>
                  <a:pt x="699" y="313"/>
                </a:cubicBezTo>
                <a:cubicBezTo>
                  <a:pt x="699" y="334"/>
                  <a:pt x="699" y="334"/>
                  <a:pt x="699" y="334"/>
                </a:cubicBezTo>
                <a:cubicBezTo>
                  <a:pt x="617" y="334"/>
                  <a:pt x="617" y="334"/>
                  <a:pt x="617" y="334"/>
                </a:cubicBezTo>
                <a:cubicBezTo>
                  <a:pt x="617" y="211"/>
                  <a:pt x="617" y="211"/>
                  <a:pt x="617" y="211"/>
                </a:cubicBezTo>
                <a:cubicBezTo>
                  <a:pt x="699" y="211"/>
                  <a:pt x="699" y="211"/>
                  <a:pt x="699" y="211"/>
                </a:cubicBezTo>
                <a:cubicBezTo>
                  <a:pt x="699" y="232"/>
                  <a:pt x="699" y="232"/>
                  <a:pt x="699" y="232"/>
                </a:cubicBezTo>
                <a:cubicBezTo>
                  <a:pt x="642" y="232"/>
                  <a:pt x="642" y="232"/>
                  <a:pt x="642" y="232"/>
                </a:cubicBezTo>
                <a:cubicBezTo>
                  <a:pt x="642" y="261"/>
                  <a:pt x="642" y="261"/>
                  <a:pt x="642" y="261"/>
                </a:cubicBezTo>
                <a:lnTo>
                  <a:pt x="691" y="261"/>
                </a:lnTo>
                <a:close/>
                <a:moveTo>
                  <a:pt x="500" y="39"/>
                </a:moveTo>
                <a:cubicBezTo>
                  <a:pt x="534" y="39"/>
                  <a:pt x="534" y="39"/>
                  <a:pt x="534" y="39"/>
                </a:cubicBezTo>
                <a:cubicBezTo>
                  <a:pt x="544" y="39"/>
                  <a:pt x="553" y="41"/>
                  <a:pt x="561" y="46"/>
                </a:cubicBezTo>
                <a:cubicBezTo>
                  <a:pt x="569" y="50"/>
                  <a:pt x="575" y="57"/>
                  <a:pt x="580" y="66"/>
                </a:cubicBezTo>
                <a:cubicBezTo>
                  <a:pt x="584" y="74"/>
                  <a:pt x="587" y="84"/>
                  <a:pt x="587" y="95"/>
                </a:cubicBezTo>
                <a:cubicBezTo>
                  <a:pt x="587" y="106"/>
                  <a:pt x="587" y="106"/>
                  <a:pt x="587" y="106"/>
                </a:cubicBezTo>
                <a:cubicBezTo>
                  <a:pt x="587" y="117"/>
                  <a:pt x="584" y="127"/>
                  <a:pt x="580" y="135"/>
                </a:cubicBezTo>
                <a:cubicBezTo>
                  <a:pt x="576" y="144"/>
                  <a:pt x="569" y="150"/>
                  <a:pt x="561" y="155"/>
                </a:cubicBezTo>
                <a:cubicBezTo>
                  <a:pt x="553" y="159"/>
                  <a:pt x="544" y="162"/>
                  <a:pt x="534" y="162"/>
                </a:cubicBezTo>
                <a:cubicBezTo>
                  <a:pt x="500" y="162"/>
                  <a:pt x="500" y="162"/>
                  <a:pt x="500" y="162"/>
                </a:cubicBezTo>
                <a:lnTo>
                  <a:pt x="500" y="39"/>
                </a:lnTo>
                <a:close/>
                <a:moveTo>
                  <a:pt x="407" y="42"/>
                </a:moveTo>
                <a:cubicBezTo>
                  <a:pt x="308" y="168"/>
                  <a:pt x="308" y="168"/>
                  <a:pt x="308" y="168"/>
                </a:cubicBezTo>
                <a:cubicBezTo>
                  <a:pt x="304" y="165"/>
                  <a:pt x="301" y="163"/>
                  <a:pt x="297" y="161"/>
                </a:cubicBezTo>
                <a:cubicBezTo>
                  <a:pt x="373" y="42"/>
                  <a:pt x="373" y="42"/>
                  <a:pt x="373" y="42"/>
                </a:cubicBezTo>
                <a:lnTo>
                  <a:pt x="407" y="42"/>
                </a:lnTo>
                <a:close/>
                <a:moveTo>
                  <a:pt x="341" y="274"/>
                </a:moveTo>
                <a:cubicBezTo>
                  <a:pt x="341" y="278"/>
                  <a:pt x="341" y="283"/>
                  <a:pt x="340" y="287"/>
                </a:cubicBezTo>
                <a:cubicBezTo>
                  <a:pt x="337" y="286"/>
                  <a:pt x="334" y="286"/>
                  <a:pt x="330" y="286"/>
                </a:cubicBezTo>
                <a:cubicBezTo>
                  <a:pt x="292" y="286"/>
                  <a:pt x="292" y="317"/>
                  <a:pt x="253" y="317"/>
                </a:cubicBezTo>
                <a:cubicBezTo>
                  <a:pt x="215" y="317"/>
                  <a:pt x="215" y="286"/>
                  <a:pt x="176" y="286"/>
                </a:cubicBezTo>
                <a:cubicBezTo>
                  <a:pt x="144" y="286"/>
                  <a:pt x="139" y="308"/>
                  <a:pt x="115" y="315"/>
                </a:cubicBezTo>
                <a:cubicBezTo>
                  <a:pt x="110" y="302"/>
                  <a:pt x="108" y="288"/>
                  <a:pt x="108" y="274"/>
                </a:cubicBezTo>
                <a:cubicBezTo>
                  <a:pt x="108" y="210"/>
                  <a:pt x="160" y="158"/>
                  <a:pt x="224" y="158"/>
                </a:cubicBezTo>
                <a:cubicBezTo>
                  <a:pt x="289" y="158"/>
                  <a:pt x="341" y="210"/>
                  <a:pt x="341" y="274"/>
                </a:cubicBezTo>
                <a:close/>
                <a:moveTo>
                  <a:pt x="266" y="113"/>
                </a:moveTo>
                <a:cubicBezTo>
                  <a:pt x="284" y="42"/>
                  <a:pt x="284" y="42"/>
                  <a:pt x="284" y="42"/>
                </a:cubicBezTo>
                <a:cubicBezTo>
                  <a:pt x="309" y="42"/>
                  <a:pt x="309" y="42"/>
                  <a:pt x="309" y="42"/>
                </a:cubicBezTo>
                <a:cubicBezTo>
                  <a:pt x="271" y="148"/>
                  <a:pt x="271" y="148"/>
                  <a:pt x="271" y="148"/>
                </a:cubicBezTo>
                <a:cubicBezTo>
                  <a:pt x="267" y="146"/>
                  <a:pt x="262" y="145"/>
                  <a:pt x="258" y="144"/>
                </a:cubicBezTo>
                <a:lnTo>
                  <a:pt x="266" y="113"/>
                </a:lnTo>
                <a:close/>
                <a:moveTo>
                  <a:pt x="233" y="42"/>
                </a:moveTo>
                <a:cubicBezTo>
                  <a:pt x="229" y="139"/>
                  <a:pt x="229" y="139"/>
                  <a:pt x="229" y="139"/>
                </a:cubicBezTo>
                <a:cubicBezTo>
                  <a:pt x="228" y="139"/>
                  <a:pt x="226" y="139"/>
                  <a:pt x="224" y="139"/>
                </a:cubicBezTo>
                <a:cubicBezTo>
                  <a:pt x="222" y="139"/>
                  <a:pt x="219" y="139"/>
                  <a:pt x="216" y="140"/>
                </a:cubicBezTo>
                <a:cubicBezTo>
                  <a:pt x="210" y="42"/>
                  <a:pt x="210" y="42"/>
                  <a:pt x="210" y="42"/>
                </a:cubicBezTo>
                <a:lnTo>
                  <a:pt x="233" y="42"/>
                </a:lnTo>
                <a:close/>
                <a:moveTo>
                  <a:pt x="158" y="42"/>
                </a:moveTo>
                <a:cubicBezTo>
                  <a:pt x="187" y="144"/>
                  <a:pt x="187" y="144"/>
                  <a:pt x="187" y="144"/>
                </a:cubicBezTo>
                <a:cubicBezTo>
                  <a:pt x="183" y="146"/>
                  <a:pt x="179" y="147"/>
                  <a:pt x="175" y="149"/>
                </a:cubicBezTo>
                <a:cubicBezTo>
                  <a:pt x="133" y="42"/>
                  <a:pt x="133" y="42"/>
                  <a:pt x="133" y="42"/>
                </a:cubicBezTo>
                <a:lnTo>
                  <a:pt x="158" y="42"/>
                </a:lnTo>
                <a:close/>
                <a:moveTo>
                  <a:pt x="42" y="42"/>
                </a:moveTo>
                <a:cubicBezTo>
                  <a:pt x="68" y="42"/>
                  <a:pt x="68" y="42"/>
                  <a:pt x="68" y="42"/>
                </a:cubicBezTo>
                <a:cubicBezTo>
                  <a:pt x="149" y="162"/>
                  <a:pt x="149" y="162"/>
                  <a:pt x="149" y="162"/>
                </a:cubicBezTo>
                <a:cubicBezTo>
                  <a:pt x="146" y="165"/>
                  <a:pt x="142" y="167"/>
                  <a:pt x="139" y="170"/>
                </a:cubicBezTo>
                <a:cubicBezTo>
                  <a:pt x="42" y="52"/>
                  <a:pt x="42" y="52"/>
                  <a:pt x="42" y="52"/>
                </a:cubicBezTo>
                <a:lnTo>
                  <a:pt x="42" y="42"/>
                </a:lnTo>
                <a:close/>
                <a:moveTo>
                  <a:pt x="42" y="131"/>
                </a:moveTo>
                <a:cubicBezTo>
                  <a:pt x="118" y="191"/>
                  <a:pt x="118" y="191"/>
                  <a:pt x="118" y="191"/>
                </a:cubicBezTo>
                <a:cubicBezTo>
                  <a:pt x="116" y="194"/>
                  <a:pt x="113" y="198"/>
                  <a:pt x="111" y="202"/>
                </a:cubicBezTo>
                <a:cubicBezTo>
                  <a:pt x="42" y="158"/>
                  <a:pt x="42" y="158"/>
                  <a:pt x="42" y="158"/>
                </a:cubicBezTo>
                <a:lnTo>
                  <a:pt x="42" y="131"/>
                </a:lnTo>
                <a:close/>
                <a:moveTo>
                  <a:pt x="42" y="207"/>
                </a:moveTo>
                <a:cubicBezTo>
                  <a:pt x="98" y="228"/>
                  <a:pt x="98" y="228"/>
                  <a:pt x="98" y="228"/>
                </a:cubicBezTo>
                <a:cubicBezTo>
                  <a:pt x="96" y="232"/>
                  <a:pt x="95" y="236"/>
                  <a:pt x="94" y="241"/>
                </a:cubicBezTo>
                <a:cubicBezTo>
                  <a:pt x="64" y="233"/>
                  <a:pt x="64" y="233"/>
                  <a:pt x="64" y="233"/>
                </a:cubicBezTo>
                <a:cubicBezTo>
                  <a:pt x="42" y="228"/>
                  <a:pt x="42" y="228"/>
                  <a:pt x="42" y="228"/>
                </a:cubicBezTo>
                <a:lnTo>
                  <a:pt x="42" y="207"/>
                </a:lnTo>
                <a:close/>
                <a:moveTo>
                  <a:pt x="42" y="267"/>
                </a:moveTo>
                <a:cubicBezTo>
                  <a:pt x="90" y="269"/>
                  <a:pt x="90" y="269"/>
                  <a:pt x="90" y="269"/>
                </a:cubicBezTo>
                <a:cubicBezTo>
                  <a:pt x="89" y="271"/>
                  <a:pt x="89" y="273"/>
                  <a:pt x="89" y="274"/>
                </a:cubicBezTo>
                <a:cubicBezTo>
                  <a:pt x="89" y="277"/>
                  <a:pt x="90" y="280"/>
                  <a:pt x="90" y="282"/>
                </a:cubicBezTo>
                <a:cubicBezTo>
                  <a:pt x="42" y="285"/>
                  <a:pt x="42" y="285"/>
                  <a:pt x="42" y="285"/>
                </a:cubicBezTo>
                <a:lnTo>
                  <a:pt x="42" y="267"/>
                </a:lnTo>
                <a:close/>
                <a:moveTo>
                  <a:pt x="407" y="508"/>
                </a:moveTo>
                <a:cubicBezTo>
                  <a:pt x="359" y="508"/>
                  <a:pt x="359" y="508"/>
                  <a:pt x="359" y="508"/>
                </a:cubicBezTo>
                <a:cubicBezTo>
                  <a:pt x="352" y="502"/>
                  <a:pt x="346" y="499"/>
                  <a:pt x="334" y="499"/>
                </a:cubicBezTo>
                <a:cubicBezTo>
                  <a:pt x="322" y="499"/>
                  <a:pt x="315" y="502"/>
                  <a:pt x="309" y="508"/>
                </a:cubicBezTo>
                <a:cubicBezTo>
                  <a:pt x="206" y="508"/>
                  <a:pt x="206" y="508"/>
                  <a:pt x="206" y="508"/>
                </a:cubicBezTo>
                <a:cubicBezTo>
                  <a:pt x="199" y="502"/>
                  <a:pt x="192" y="499"/>
                  <a:pt x="180" y="499"/>
                </a:cubicBezTo>
                <a:cubicBezTo>
                  <a:pt x="169" y="499"/>
                  <a:pt x="162" y="502"/>
                  <a:pt x="155" y="508"/>
                </a:cubicBezTo>
                <a:cubicBezTo>
                  <a:pt x="52" y="508"/>
                  <a:pt x="52" y="508"/>
                  <a:pt x="52" y="508"/>
                </a:cubicBezTo>
                <a:cubicBezTo>
                  <a:pt x="49" y="505"/>
                  <a:pt x="46" y="503"/>
                  <a:pt x="42" y="501"/>
                </a:cubicBezTo>
                <a:cubicBezTo>
                  <a:pt x="42" y="475"/>
                  <a:pt x="42" y="475"/>
                  <a:pt x="42" y="475"/>
                </a:cubicBezTo>
                <a:cubicBezTo>
                  <a:pt x="56" y="478"/>
                  <a:pt x="66" y="485"/>
                  <a:pt x="73" y="492"/>
                </a:cubicBezTo>
                <a:cubicBezTo>
                  <a:pt x="83" y="499"/>
                  <a:pt x="89" y="504"/>
                  <a:pt x="104" y="504"/>
                </a:cubicBezTo>
                <a:cubicBezTo>
                  <a:pt x="118" y="504"/>
                  <a:pt x="125" y="499"/>
                  <a:pt x="134" y="492"/>
                </a:cubicBezTo>
                <a:cubicBezTo>
                  <a:pt x="144" y="483"/>
                  <a:pt x="157" y="473"/>
                  <a:pt x="180" y="473"/>
                </a:cubicBezTo>
                <a:cubicBezTo>
                  <a:pt x="204" y="473"/>
                  <a:pt x="217" y="483"/>
                  <a:pt x="227" y="492"/>
                </a:cubicBezTo>
                <a:cubicBezTo>
                  <a:pt x="236" y="499"/>
                  <a:pt x="243" y="504"/>
                  <a:pt x="257" y="504"/>
                </a:cubicBezTo>
                <a:cubicBezTo>
                  <a:pt x="272" y="504"/>
                  <a:pt x="278" y="499"/>
                  <a:pt x="288" y="492"/>
                </a:cubicBezTo>
                <a:cubicBezTo>
                  <a:pt x="298" y="483"/>
                  <a:pt x="310" y="473"/>
                  <a:pt x="334" y="473"/>
                </a:cubicBezTo>
                <a:cubicBezTo>
                  <a:pt x="358" y="473"/>
                  <a:pt x="370" y="483"/>
                  <a:pt x="380" y="492"/>
                </a:cubicBezTo>
                <a:cubicBezTo>
                  <a:pt x="389" y="498"/>
                  <a:pt x="395" y="503"/>
                  <a:pt x="407" y="504"/>
                </a:cubicBezTo>
                <a:lnTo>
                  <a:pt x="407" y="508"/>
                </a:lnTo>
                <a:close/>
                <a:moveTo>
                  <a:pt x="407" y="457"/>
                </a:moveTo>
                <a:cubicBezTo>
                  <a:pt x="407" y="457"/>
                  <a:pt x="407" y="457"/>
                  <a:pt x="407" y="457"/>
                </a:cubicBezTo>
                <a:cubicBezTo>
                  <a:pt x="383" y="457"/>
                  <a:pt x="370" y="446"/>
                  <a:pt x="360" y="438"/>
                </a:cubicBezTo>
                <a:cubicBezTo>
                  <a:pt x="351" y="431"/>
                  <a:pt x="345" y="425"/>
                  <a:pt x="330" y="425"/>
                </a:cubicBezTo>
                <a:cubicBezTo>
                  <a:pt x="315" y="425"/>
                  <a:pt x="309" y="431"/>
                  <a:pt x="300" y="438"/>
                </a:cubicBezTo>
                <a:cubicBezTo>
                  <a:pt x="290" y="446"/>
                  <a:pt x="277" y="457"/>
                  <a:pt x="253" y="457"/>
                </a:cubicBezTo>
                <a:cubicBezTo>
                  <a:pt x="229" y="457"/>
                  <a:pt x="217" y="446"/>
                  <a:pt x="207" y="438"/>
                </a:cubicBezTo>
                <a:cubicBezTo>
                  <a:pt x="198" y="431"/>
                  <a:pt x="191" y="425"/>
                  <a:pt x="176" y="425"/>
                </a:cubicBezTo>
                <a:cubicBezTo>
                  <a:pt x="162" y="425"/>
                  <a:pt x="155" y="431"/>
                  <a:pt x="146" y="438"/>
                </a:cubicBezTo>
                <a:cubicBezTo>
                  <a:pt x="136" y="446"/>
                  <a:pt x="123" y="457"/>
                  <a:pt x="100" y="457"/>
                </a:cubicBezTo>
                <a:cubicBezTo>
                  <a:pt x="76" y="457"/>
                  <a:pt x="63" y="446"/>
                  <a:pt x="53" y="438"/>
                </a:cubicBezTo>
                <a:cubicBezTo>
                  <a:pt x="49" y="435"/>
                  <a:pt x="46" y="432"/>
                  <a:pt x="42" y="430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54" y="406"/>
                  <a:pt x="62" y="413"/>
                  <a:pt x="69" y="418"/>
                </a:cubicBezTo>
                <a:cubicBezTo>
                  <a:pt x="79" y="426"/>
                  <a:pt x="85" y="431"/>
                  <a:pt x="100" y="431"/>
                </a:cubicBezTo>
                <a:cubicBezTo>
                  <a:pt x="114" y="431"/>
                  <a:pt x="121" y="426"/>
                  <a:pt x="130" y="418"/>
                </a:cubicBezTo>
                <a:cubicBezTo>
                  <a:pt x="140" y="410"/>
                  <a:pt x="153" y="400"/>
                  <a:pt x="176" y="400"/>
                </a:cubicBezTo>
                <a:cubicBezTo>
                  <a:pt x="200" y="400"/>
                  <a:pt x="213" y="410"/>
                  <a:pt x="223" y="418"/>
                </a:cubicBezTo>
                <a:cubicBezTo>
                  <a:pt x="232" y="426"/>
                  <a:pt x="239" y="431"/>
                  <a:pt x="253" y="431"/>
                </a:cubicBezTo>
                <a:cubicBezTo>
                  <a:pt x="268" y="431"/>
                  <a:pt x="274" y="426"/>
                  <a:pt x="284" y="418"/>
                </a:cubicBezTo>
                <a:cubicBezTo>
                  <a:pt x="294" y="410"/>
                  <a:pt x="306" y="400"/>
                  <a:pt x="330" y="400"/>
                </a:cubicBezTo>
                <a:cubicBezTo>
                  <a:pt x="354" y="400"/>
                  <a:pt x="366" y="410"/>
                  <a:pt x="376" y="418"/>
                </a:cubicBezTo>
                <a:cubicBezTo>
                  <a:pt x="385" y="426"/>
                  <a:pt x="392" y="431"/>
                  <a:pt x="407" y="431"/>
                </a:cubicBezTo>
                <a:cubicBezTo>
                  <a:pt x="407" y="431"/>
                  <a:pt x="407" y="431"/>
                  <a:pt x="407" y="431"/>
                </a:cubicBezTo>
                <a:lnTo>
                  <a:pt x="407" y="457"/>
                </a:lnTo>
                <a:close/>
                <a:moveTo>
                  <a:pt x="407" y="386"/>
                </a:moveTo>
                <a:cubicBezTo>
                  <a:pt x="407" y="386"/>
                  <a:pt x="407" y="386"/>
                  <a:pt x="407" y="386"/>
                </a:cubicBezTo>
                <a:cubicBezTo>
                  <a:pt x="383" y="386"/>
                  <a:pt x="370" y="376"/>
                  <a:pt x="360" y="368"/>
                </a:cubicBezTo>
                <a:cubicBezTo>
                  <a:pt x="351" y="361"/>
                  <a:pt x="345" y="355"/>
                  <a:pt x="330" y="355"/>
                </a:cubicBezTo>
                <a:cubicBezTo>
                  <a:pt x="315" y="355"/>
                  <a:pt x="309" y="361"/>
                  <a:pt x="300" y="368"/>
                </a:cubicBezTo>
                <a:cubicBezTo>
                  <a:pt x="290" y="376"/>
                  <a:pt x="277" y="386"/>
                  <a:pt x="253" y="386"/>
                </a:cubicBezTo>
                <a:cubicBezTo>
                  <a:pt x="229" y="386"/>
                  <a:pt x="217" y="376"/>
                  <a:pt x="207" y="368"/>
                </a:cubicBezTo>
                <a:cubicBezTo>
                  <a:pt x="198" y="361"/>
                  <a:pt x="191" y="355"/>
                  <a:pt x="176" y="355"/>
                </a:cubicBezTo>
                <a:cubicBezTo>
                  <a:pt x="162" y="355"/>
                  <a:pt x="155" y="361"/>
                  <a:pt x="146" y="368"/>
                </a:cubicBezTo>
                <a:cubicBezTo>
                  <a:pt x="136" y="376"/>
                  <a:pt x="123" y="386"/>
                  <a:pt x="100" y="386"/>
                </a:cubicBezTo>
                <a:cubicBezTo>
                  <a:pt x="76" y="386"/>
                  <a:pt x="63" y="376"/>
                  <a:pt x="53" y="368"/>
                </a:cubicBezTo>
                <a:cubicBezTo>
                  <a:pt x="49" y="365"/>
                  <a:pt x="46" y="362"/>
                  <a:pt x="42" y="360"/>
                </a:cubicBezTo>
                <a:cubicBezTo>
                  <a:pt x="42" y="332"/>
                  <a:pt x="42" y="332"/>
                  <a:pt x="42" y="332"/>
                </a:cubicBezTo>
                <a:cubicBezTo>
                  <a:pt x="54" y="336"/>
                  <a:pt x="62" y="342"/>
                  <a:pt x="69" y="348"/>
                </a:cubicBezTo>
                <a:cubicBezTo>
                  <a:pt x="79" y="355"/>
                  <a:pt x="85" y="361"/>
                  <a:pt x="100" y="361"/>
                </a:cubicBezTo>
                <a:cubicBezTo>
                  <a:pt x="114" y="361"/>
                  <a:pt x="121" y="355"/>
                  <a:pt x="130" y="348"/>
                </a:cubicBezTo>
                <a:cubicBezTo>
                  <a:pt x="140" y="340"/>
                  <a:pt x="153" y="330"/>
                  <a:pt x="176" y="330"/>
                </a:cubicBezTo>
                <a:cubicBezTo>
                  <a:pt x="200" y="330"/>
                  <a:pt x="213" y="340"/>
                  <a:pt x="223" y="348"/>
                </a:cubicBezTo>
                <a:cubicBezTo>
                  <a:pt x="232" y="355"/>
                  <a:pt x="239" y="361"/>
                  <a:pt x="253" y="361"/>
                </a:cubicBezTo>
                <a:cubicBezTo>
                  <a:pt x="268" y="361"/>
                  <a:pt x="274" y="355"/>
                  <a:pt x="284" y="348"/>
                </a:cubicBezTo>
                <a:cubicBezTo>
                  <a:pt x="294" y="340"/>
                  <a:pt x="306" y="330"/>
                  <a:pt x="330" y="330"/>
                </a:cubicBezTo>
                <a:cubicBezTo>
                  <a:pt x="354" y="330"/>
                  <a:pt x="366" y="340"/>
                  <a:pt x="376" y="348"/>
                </a:cubicBezTo>
                <a:cubicBezTo>
                  <a:pt x="385" y="355"/>
                  <a:pt x="392" y="361"/>
                  <a:pt x="407" y="361"/>
                </a:cubicBezTo>
                <a:cubicBezTo>
                  <a:pt x="407" y="361"/>
                  <a:pt x="407" y="361"/>
                  <a:pt x="407" y="361"/>
                </a:cubicBezTo>
                <a:lnTo>
                  <a:pt x="407" y="386"/>
                </a:lnTo>
                <a:close/>
                <a:moveTo>
                  <a:pt x="407" y="281"/>
                </a:moveTo>
                <a:cubicBezTo>
                  <a:pt x="359" y="279"/>
                  <a:pt x="359" y="279"/>
                  <a:pt x="359" y="279"/>
                </a:cubicBezTo>
                <a:cubicBezTo>
                  <a:pt x="359" y="277"/>
                  <a:pt x="359" y="276"/>
                  <a:pt x="359" y="274"/>
                </a:cubicBezTo>
                <a:cubicBezTo>
                  <a:pt x="359" y="271"/>
                  <a:pt x="359" y="269"/>
                  <a:pt x="359" y="266"/>
                </a:cubicBezTo>
                <a:cubicBezTo>
                  <a:pt x="407" y="263"/>
                  <a:pt x="407" y="263"/>
                  <a:pt x="407" y="263"/>
                </a:cubicBezTo>
                <a:lnTo>
                  <a:pt x="407" y="281"/>
                </a:lnTo>
                <a:close/>
                <a:moveTo>
                  <a:pt x="407" y="222"/>
                </a:moveTo>
                <a:cubicBezTo>
                  <a:pt x="354" y="237"/>
                  <a:pt x="354" y="237"/>
                  <a:pt x="354" y="237"/>
                </a:cubicBezTo>
                <a:cubicBezTo>
                  <a:pt x="353" y="233"/>
                  <a:pt x="351" y="229"/>
                  <a:pt x="350" y="225"/>
                </a:cubicBezTo>
                <a:cubicBezTo>
                  <a:pt x="407" y="202"/>
                  <a:pt x="407" y="202"/>
                  <a:pt x="407" y="202"/>
                </a:cubicBezTo>
                <a:lnTo>
                  <a:pt x="407" y="222"/>
                </a:lnTo>
                <a:close/>
                <a:moveTo>
                  <a:pt x="407" y="152"/>
                </a:moveTo>
                <a:cubicBezTo>
                  <a:pt x="336" y="199"/>
                  <a:pt x="336" y="199"/>
                  <a:pt x="336" y="199"/>
                </a:cubicBezTo>
                <a:cubicBezTo>
                  <a:pt x="334" y="195"/>
                  <a:pt x="331" y="192"/>
                  <a:pt x="328" y="188"/>
                </a:cubicBezTo>
                <a:cubicBezTo>
                  <a:pt x="407" y="124"/>
                  <a:pt x="407" y="124"/>
                  <a:pt x="407" y="124"/>
                </a:cubicBezTo>
                <a:lnTo>
                  <a:pt x="407" y="152"/>
                </a:lnTo>
                <a:close/>
                <a:moveTo>
                  <a:pt x="495" y="211"/>
                </a:moveTo>
                <a:cubicBezTo>
                  <a:pt x="521" y="211"/>
                  <a:pt x="521" y="211"/>
                  <a:pt x="521" y="211"/>
                </a:cubicBezTo>
                <a:cubicBezTo>
                  <a:pt x="570" y="292"/>
                  <a:pt x="570" y="292"/>
                  <a:pt x="570" y="292"/>
                </a:cubicBezTo>
                <a:cubicBezTo>
                  <a:pt x="570" y="211"/>
                  <a:pt x="570" y="211"/>
                  <a:pt x="570" y="211"/>
                </a:cubicBezTo>
                <a:cubicBezTo>
                  <a:pt x="595" y="211"/>
                  <a:pt x="595" y="211"/>
                  <a:pt x="595" y="211"/>
                </a:cubicBezTo>
                <a:cubicBezTo>
                  <a:pt x="595" y="334"/>
                  <a:pt x="595" y="334"/>
                  <a:pt x="595" y="334"/>
                </a:cubicBezTo>
                <a:cubicBezTo>
                  <a:pt x="570" y="334"/>
                  <a:pt x="570" y="334"/>
                  <a:pt x="570" y="334"/>
                </a:cubicBezTo>
                <a:cubicBezTo>
                  <a:pt x="521" y="253"/>
                  <a:pt x="521" y="253"/>
                  <a:pt x="521" y="253"/>
                </a:cubicBezTo>
                <a:cubicBezTo>
                  <a:pt x="521" y="334"/>
                  <a:pt x="521" y="334"/>
                  <a:pt x="521" y="334"/>
                </a:cubicBezTo>
                <a:cubicBezTo>
                  <a:pt x="495" y="334"/>
                  <a:pt x="495" y="334"/>
                  <a:pt x="495" y="334"/>
                </a:cubicBezTo>
                <a:lnTo>
                  <a:pt x="495" y="211"/>
                </a:lnTo>
                <a:close/>
                <a:moveTo>
                  <a:pt x="618" y="506"/>
                </a:moveTo>
                <a:cubicBezTo>
                  <a:pt x="608" y="506"/>
                  <a:pt x="608" y="506"/>
                  <a:pt x="608" y="506"/>
                </a:cubicBezTo>
                <a:cubicBezTo>
                  <a:pt x="608" y="453"/>
                  <a:pt x="608" y="453"/>
                  <a:pt x="608" y="453"/>
                </a:cubicBezTo>
                <a:cubicBezTo>
                  <a:pt x="609" y="398"/>
                  <a:pt x="609" y="398"/>
                  <a:pt x="609" y="398"/>
                </a:cubicBezTo>
                <a:cubicBezTo>
                  <a:pt x="563" y="506"/>
                  <a:pt x="563" y="506"/>
                  <a:pt x="563" y="506"/>
                </a:cubicBezTo>
                <a:cubicBezTo>
                  <a:pt x="555" y="506"/>
                  <a:pt x="555" y="506"/>
                  <a:pt x="555" y="506"/>
                </a:cubicBezTo>
                <a:cubicBezTo>
                  <a:pt x="510" y="398"/>
                  <a:pt x="510" y="398"/>
                  <a:pt x="510" y="398"/>
                </a:cubicBezTo>
                <a:cubicBezTo>
                  <a:pt x="510" y="452"/>
                  <a:pt x="510" y="452"/>
                  <a:pt x="510" y="452"/>
                </a:cubicBezTo>
                <a:cubicBezTo>
                  <a:pt x="510" y="506"/>
                  <a:pt x="510" y="506"/>
                  <a:pt x="510" y="506"/>
                </a:cubicBezTo>
                <a:cubicBezTo>
                  <a:pt x="500" y="506"/>
                  <a:pt x="500" y="506"/>
                  <a:pt x="500" y="506"/>
                </a:cubicBezTo>
                <a:cubicBezTo>
                  <a:pt x="500" y="384"/>
                  <a:pt x="500" y="384"/>
                  <a:pt x="500" y="384"/>
                </a:cubicBezTo>
                <a:cubicBezTo>
                  <a:pt x="514" y="384"/>
                  <a:pt x="514" y="384"/>
                  <a:pt x="514" y="384"/>
                </a:cubicBezTo>
                <a:cubicBezTo>
                  <a:pt x="559" y="492"/>
                  <a:pt x="559" y="492"/>
                  <a:pt x="559" y="492"/>
                </a:cubicBezTo>
                <a:cubicBezTo>
                  <a:pt x="604" y="384"/>
                  <a:pt x="604" y="384"/>
                  <a:pt x="604" y="384"/>
                </a:cubicBezTo>
                <a:cubicBezTo>
                  <a:pt x="618" y="384"/>
                  <a:pt x="618" y="384"/>
                  <a:pt x="618" y="384"/>
                </a:cubicBezTo>
                <a:lnTo>
                  <a:pt x="618" y="506"/>
                </a:lnTo>
                <a:close/>
                <a:moveTo>
                  <a:pt x="720" y="506"/>
                </a:moveTo>
                <a:cubicBezTo>
                  <a:pt x="649" y="506"/>
                  <a:pt x="649" y="506"/>
                  <a:pt x="649" y="506"/>
                </a:cubicBezTo>
                <a:cubicBezTo>
                  <a:pt x="649" y="384"/>
                  <a:pt x="649" y="384"/>
                  <a:pt x="649" y="384"/>
                </a:cubicBezTo>
                <a:cubicBezTo>
                  <a:pt x="660" y="384"/>
                  <a:pt x="660" y="384"/>
                  <a:pt x="660" y="384"/>
                </a:cubicBezTo>
                <a:cubicBezTo>
                  <a:pt x="660" y="497"/>
                  <a:pt x="660" y="497"/>
                  <a:pt x="660" y="497"/>
                </a:cubicBezTo>
                <a:cubicBezTo>
                  <a:pt x="720" y="497"/>
                  <a:pt x="720" y="497"/>
                  <a:pt x="720" y="497"/>
                </a:cubicBezTo>
                <a:lnTo>
                  <a:pt x="720" y="506"/>
                </a:lnTo>
                <a:close/>
                <a:moveTo>
                  <a:pt x="823" y="491"/>
                </a:moveTo>
                <a:cubicBezTo>
                  <a:pt x="819" y="497"/>
                  <a:pt x="814" y="501"/>
                  <a:pt x="806" y="503"/>
                </a:cubicBezTo>
                <a:cubicBezTo>
                  <a:pt x="798" y="506"/>
                  <a:pt x="790" y="508"/>
                  <a:pt x="780" y="508"/>
                </a:cubicBezTo>
                <a:cubicBezTo>
                  <a:pt x="771" y="508"/>
                  <a:pt x="762" y="505"/>
                  <a:pt x="755" y="501"/>
                </a:cubicBezTo>
                <a:cubicBezTo>
                  <a:pt x="747" y="496"/>
                  <a:pt x="741" y="490"/>
                  <a:pt x="737" y="481"/>
                </a:cubicBezTo>
                <a:cubicBezTo>
                  <a:pt x="733" y="473"/>
                  <a:pt x="731" y="463"/>
                  <a:pt x="731" y="452"/>
                </a:cubicBezTo>
                <a:cubicBezTo>
                  <a:pt x="731" y="437"/>
                  <a:pt x="731" y="437"/>
                  <a:pt x="731" y="437"/>
                </a:cubicBezTo>
                <a:cubicBezTo>
                  <a:pt x="731" y="420"/>
                  <a:pt x="735" y="406"/>
                  <a:pt x="744" y="397"/>
                </a:cubicBezTo>
                <a:cubicBezTo>
                  <a:pt x="753" y="387"/>
                  <a:pt x="764" y="382"/>
                  <a:pt x="779" y="382"/>
                </a:cubicBezTo>
                <a:cubicBezTo>
                  <a:pt x="791" y="382"/>
                  <a:pt x="801" y="385"/>
                  <a:pt x="809" y="391"/>
                </a:cubicBezTo>
                <a:cubicBezTo>
                  <a:pt x="817" y="398"/>
                  <a:pt x="821" y="407"/>
                  <a:pt x="823" y="418"/>
                </a:cubicBezTo>
                <a:cubicBezTo>
                  <a:pt x="812" y="418"/>
                  <a:pt x="812" y="418"/>
                  <a:pt x="812" y="418"/>
                </a:cubicBezTo>
                <a:cubicBezTo>
                  <a:pt x="811" y="409"/>
                  <a:pt x="807" y="402"/>
                  <a:pt x="801" y="398"/>
                </a:cubicBezTo>
                <a:cubicBezTo>
                  <a:pt x="796" y="393"/>
                  <a:pt x="788" y="391"/>
                  <a:pt x="779" y="391"/>
                </a:cubicBezTo>
                <a:cubicBezTo>
                  <a:pt x="767" y="391"/>
                  <a:pt x="758" y="395"/>
                  <a:pt x="751" y="403"/>
                </a:cubicBezTo>
                <a:cubicBezTo>
                  <a:pt x="745" y="411"/>
                  <a:pt x="741" y="422"/>
                  <a:pt x="741" y="437"/>
                </a:cubicBezTo>
                <a:cubicBezTo>
                  <a:pt x="741" y="452"/>
                  <a:pt x="741" y="452"/>
                  <a:pt x="741" y="452"/>
                </a:cubicBezTo>
                <a:cubicBezTo>
                  <a:pt x="741" y="461"/>
                  <a:pt x="743" y="469"/>
                  <a:pt x="746" y="476"/>
                </a:cubicBezTo>
                <a:cubicBezTo>
                  <a:pt x="749" y="484"/>
                  <a:pt x="754" y="489"/>
                  <a:pt x="760" y="493"/>
                </a:cubicBezTo>
                <a:cubicBezTo>
                  <a:pt x="766" y="497"/>
                  <a:pt x="773" y="499"/>
                  <a:pt x="780" y="499"/>
                </a:cubicBezTo>
                <a:cubicBezTo>
                  <a:pt x="789" y="499"/>
                  <a:pt x="797" y="498"/>
                  <a:pt x="803" y="495"/>
                </a:cubicBezTo>
                <a:cubicBezTo>
                  <a:pt x="807" y="493"/>
                  <a:pt x="810" y="491"/>
                  <a:pt x="812" y="488"/>
                </a:cubicBezTo>
                <a:cubicBezTo>
                  <a:pt x="812" y="457"/>
                  <a:pt x="812" y="457"/>
                  <a:pt x="812" y="457"/>
                </a:cubicBezTo>
                <a:cubicBezTo>
                  <a:pt x="780" y="457"/>
                  <a:pt x="780" y="457"/>
                  <a:pt x="780" y="457"/>
                </a:cubicBezTo>
                <a:cubicBezTo>
                  <a:pt x="780" y="448"/>
                  <a:pt x="780" y="448"/>
                  <a:pt x="780" y="448"/>
                </a:cubicBezTo>
                <a:cubicBezTo>
                  <a:pt x="823" y="448"/>
                  <a:pt x="823" y="448"/>
                  <a:pt x="823" y="448"/>
                </a:cubicBezTo>
                <a:lnTo>
                  <a:pt x="823" y="4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40" y="5945468"/>
            <a:ext cx="2045121" cy="56168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581" y="5786037"/>
            <a:ext cx="1206500" cy="638735"/>
          </a:xfrm>
          <a:prstGeom prst="rect">
            <a:avLst/>
          </a:prstGeom>
        </p:spPr>
      </p:pic>
      <p:sp>
        <p:nvSpPr>
          <p:cNvPr id="54" name="CuadroTexto 12"/>
          <p:cNvSpPr txBox="1"/>
          <p:nvPr/>
        </p:nvSpPr>
        <p:spPr>
          <a:xfrm>
            <a:off x="1526487" y="2140805"/>
            <a:ext cx="913904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sz="5400" b="1" dirty="0" err="1">
                <a:latin typeface="Roboto" charset="0"/>
                <a:ea typeface="Roboto" charset="0"/>
                <a:cs typeface="Roboto" charset="0"/>
              </a:rPr>
              <a:t>Entity</a:t>
            </a:r>
            <a:r>
              <a:rPr lang="es-ES_tradnl" sz="5400" b="1" dirty="0">
                <a:latin typeface="Roboto" charset="0"/>
                <a:ea typeface="Roboto" charset="0"/>
                <a:cs typeface="Roboto" charset="0"/>
              </a:rPr>
              <a:t> Framework Core</a:t>
            </a:r>
          </a:p>
          <a:p>
            <a:pPr algn="ctr"/>
            <a:endParaRPr lang="es-ES_tradnl" sz="5400" b="1" dirty="0">
              <a:latin typeface="Roboto" charset="0"/>
              <a:ea typeface="Roboto" charset="0"/>
              <a:cs typeface="Roboto" charset="0"/>
            </a:endParaRPr>
          </a:p>
          <a:p>
            <a:pPr algn="ctr"/>
            <a:r>
              <a:rPr lang="es-ES_tradnl" sz="7200" b="1" dirty="0">
                <a:latin typeface="Roboto" charset="0"/>
                <a:ea typeface="Roboto" charset="0"/>
                <a:cs typeface="Roboto" charset="0"/>
              </a:rPr>
              <a:t>¿Lo fácil sale </a:t>
            </a:r>
            <a:r>
              <a:rPr lang="es-ES_tradnl" sz="7200" b="1" dirty="0" err="1">
                <a:latin typeface="Roboto" charset="0"/>
                <a:ea typeface="Roboto" charset="0"/>
                <a:cs typeface="Roboto" charset="0"/>
              </a:rPr>
              <a:t>c@re</a:t>
            </a:r>
            <a:r>
              <a:rPr lang="es-ES_tradnl" sz="7200" b="1" dirty="0">
                <a:latin typeface="Roboto" charset="0"/>
                <a:ea typeface="Roboto" charset="0"/>
                <a:cs typeface="Roboto" charset="0"/>
              </a:rPr>
              <a:t>?</a:t>
            </a:r>
            <a:endParaRPr lang="es-ES_tradnl" sz="5400" b="1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097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01605-5218-4D1D-9C91-FF2C859E4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Configuración </a:t>
            </a:r>
            <a:r>
              <a:rPr lang="es-ES" dirty="0" err="1"/>
              <a:t>Lazy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D4657-9D05-422C-A1F6-D0DEB7412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1) Paquete </a:t>
            </a:r>
            <a:r>
              <a:rPr lang="es-ES" dirty="0" err="1"/>
              <a:t>Microsoft.EntityFrameworkCore.Proxies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2) </a:t>
            </a:r>
            <a:r>
              <a:rPr lang="es-ES" dirty="0" err="1"/>
              <a:t>services.AddDbContext</a:t>
            </a:r>
            <a:r>
              <a:rPr lang="es-ES" dirty="0"/>
              <a:t>&lt;</a:t>
            </a:r>
            <a:r>
              <a:rPr lang="es-ES" dirty="0" err="1"/>
              <a:t>DataContext</a:t>
            </a:r>
            <a:r>
              <a:rPr lang="es-ES" dirty="0"/>
              <a:t>&gt; (</a:t>
            </a:r>
            <a:r>
              <a:rPr lang="es-ES" dirty="0" err="1"/>
              <a:t>optionsBuilder</a:t>
            </a:r>
            <a:r>
              <a:rPr lang="es-ES" dirty="0"/>
              <a:t> =&gt;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err="1"/>
              <a:t>optionsBuilder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	.</a:t>
            </a:r>
            <a:r>
              <a:rPr lang="es-ES" dirty="0" err="1"/>
              <a:t>UseLazyLoadingProxies</a:t>
            </a:r>
            <a:r>
              <a:rPr lang="es-ES" dirty="0"/>
              <a:t>()</a:t>
            </a:r>
          </a:p>
          <a:p>
            <a:pPr marL="0" indent="0">
              <a:buNone/>
            </a:pPr>
            <a:r>
              <a:rPr lang="es-ES" dirty="0"/>
              <a:t>	.</a:t>
            </a:r>
            <a:r>
              <a:rPr lang="es-ES" dirty="0" err="1"/>
              <a:t>UseSqlServer</a:t>
            </a:r>
            <a:r>
              <a:rPr lang="es-ES" dirty="0"/>
              <a:t>(</a:t>
            </a:r>
            <a:r>
              <a:rPr lang="es-ES" dirty="0" err="1"/>
              <a:t>connectionString</a:t>
            </a:r>
            <a:r>
              <a:rPr lang="es-ES" dirty="0"/>
              <a:t>));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3) </a:t>
            </a:r>
            <a:r>
              <a:rPr lang="es-ES" dirty="0" err="1"/>
              <a:t>public</a:t>
            </a:r>
            <a:r>
              <a:rPr lang="es-ES" dirty="0"/>
              <a:t> virtual </a:t>
            </a:r>
            <a:r>
              <a:rPr lang="es-ES" dirty="0" err="1"/>
              <a:t>ICollection</a:t>
            </a:r>
            <a:r>
              <a:rPr lang="es-ES" dirty="0"/>
              <a:t>&lt;</a:t>
            </a:r>
            <a:r>
              <a:rPr lang="es-ES" dirty="0" err="1"/>
              <a:t>Reviews</a:t>
            </a:r>
            <a:r>
              <a:rPr lang="es-ES" dirty="0"/>
              <a:t>&gt; </a:t>
            </a:r>
            <a:r>
              <a:rPr lang="es-ES" dirty="0" err="1"/>
              <a:t>Reviews</a:t>
            </a:r>
            <a:r>
              <a:rPr lang="es-ES" dirty="0"/>
              <a:t> {</a:t>
            </a:r>
            <a:r>
              <a:rPr lang="es-ES" dirty="0" err="1"/>
              <a:t>get</a:t>
            </a:r>
            <a:r>
              <a:rPr lang="es-ES" dirty="0"/>
              <a:t>; set;}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05C1FB-1C7C-48F8-A7CC-9BB7C4E89BC7}"/>
              </a:ext>
            </a:extLst>
          </p:cNvPr>
          <p:cNvSpPr txBox="1"/>
          <p:nvPr/>
        </p:nvSpPr>
        <p:spPr>
          <a:xfrm>
            <a:off x="106299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46667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CAF87-F761-4EA7-85E3-9EC6766E6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0255" y="2424393"/>
            <a:ext cx="9023927" cy="1614207"/>
          </a:xfrm>
        </p:spPr>
        <p:txBody>
          <a:bodyPr>
            <a:normAutofit/>
          </a:bodyPr>
          <a:lstStyle/>
          <a:p>
            <a:endParaRPr lang="es-ES" dirty="0"/>
          </a:p>
          <a:p>
            <a:pPr marL="0" indent="0">
              <a:buNone/>
            </a:pPr>
            <a:r>
              <a:rPr lang="es-ES" sz="3600" dirty="0"/>
              <a:t>1 - </a:t>
            </a:r>
            <a:r>
              <a:rPr lang="es-ES" sz="3600" dirty="0" err="1"/>
              <a:t>ProductReviewsLazyLoadCommand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1885685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23B01-8911-4591-91FC-3FB229A38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Eager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713CE-B72D-48EB-A6B9-289486F4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340543" cy="4195481"/>
          </a:xfrm>
        </p:spPr>
        <p:txBody>
          <a:bodyPr>
            <a:normAutofit/>
          </a:bodyPr>
          <a:lstStyle/>
          <a:p>
            <a:r>
              <a:rPr lang="es-ES" dirty="0"/>
              <a:t>EF Core carga una relación entre entidades en la misma </a:t>
            </a:r>
            <a:r>
              <a:rPr lang="es-ES" dirty="0" err="1"/>
              <a:t>query</a:t>
            </a:r>
            <a:r>
              <a:rPr lang="es-ES" dirty="0"/>
              <a:t> que carga la entidad primaria.</a:t>
            </a:r>
          </a:p>
          <a:p>
            <a:r>
              <a:rPr lang="es-ES" dirty="0"/>
              <a:t>Novedad en EF Core, método </a:t>
            </a:r>
            <a:r>
              <a:rPr lang="es-ES" dirty="0" err="1"/>
              <a:t>ThenInclude</a:t>
            </a:r>
            <a:r>
              <a:rPr lang="es-ES" dirty="0"/>
              <a:t>().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Ejemplo: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		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product</a:t>
            </a:r>
            <a:r>
              <a:rPr lang="es-ES" dirty="0"/>
              <a:t> = </a:t>
            </a:r>
            <a:r>
              <a:rPr lang="es-ES" dirty="0" err="1"/>
              <a:t>dataContext.Products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						.</a:t>
            </a:r>
            <a:r>
              <a:rPr lang="es-ES" dirty="0" err="1"/>
              <a:t>Include</a:t>
            </a:r>
            <a:r>
              <a:rPr lang="es-ES" dirty="0"/>
              <a:t>(p=&gt;</a:t>
            </a:r>
            <a:r>
              <a:rPr lang="es-ES" dirty="0" err="1"/>
              <a:t>p.Reviews</a:t>
            </a:r>
            <a:r>
              <a:rPr lang="es-ES" dirty="0"/>
              <a:t>)</a:t>
            </a:r>
          </a:p>
          <a:p>
            <a:pPr marL="0" indent="0">
              <a:buNone/>
            </a:pPr>
            <a:r>
              <a:rPr lang="es-ES" dirty="0"/>
              <a:t>						.</a:t>
            </a:r>
            <a:r>
              <a:rPr lang="es-ES" dirty="0" err="1"/>
              <a:t>ThenInclude</a:t>
            </a:r>
            <a:r>
              <a:rPr lang="es-ES" dirty="0"/>
              <a:t>(r=&gt;</a:t>
            </a:r>
            <a:r>
              <a:rPr lang="es-ES" dirty="0" err="1"/>
              <a:t>r.Country</a:t>
            </a:r>
            <a:r>
              <a:rPr lang="es-ES" dirty="0"/>
              <a:t>)</a:t>
            </a:r>
          </a:p>
          <a:p>
            <a:pPr marL="0" indent="0">
              <a:buNone/>
            </a:pPr>
            <a:r>
              <a:rPr lang="es-ES" dirty="0"/>
              <a:t>						. </a:t>
            </a:r>
            <a:r>
              <a:rPr lang="es-ES" dirty="0" err="1"/>
              <a:t>FirstOrDefault</a:t>
            </a:r>
            <a:r>
              <a:rPr lang="es-ES" dirty="0"/>
              <a:t>(p=&gt;</a:t>
            </a:r>
            <a:r>
              <a:rPr lang="es-ES" dirty="0" err="1"/>
              <a:t>p.Reviews.Count</a:t>
            </a:r>
            <a:r>
              <a:rPr lang="es-ES" dirty="0"/>
              <a:t> &gt; 5);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735360-F108-4C11-8FD7-5124FDB593A7}"/>
              </a:ext>
            </a:extLst>
          </p:cNvPr>
          <p:cNvSpPr txBox="1"/>
          <p:nvPr/>
        </p:nvSpPr>
        <p:spPr>
          <a:xfrm>
            <a:off x="10631054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7576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B8A9F-10BF-4F60-B79D-3C273ADC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Eager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2E79E-B157-4447-8AE3-FDB5352C2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Ventajas:</a:t>
            </a:r>
          </a:p>
          <a:p>
            <a:pPr lvl="1"/>
            <a:r>
              <a:rPr lang="es-ES" dirty="0"/>
              <a:t>Los métodos </a:t>
            </a:r>
            <a:r>
              <a:rPr lang="es-ES" dirty="0" err="1"/>
              <a:t>Include</a:t>
            </a:r>
            <a:r>
              <a:rPr lang="es-ES" dirty="0"/>
              <a:t> y </a:t>
            </a:r>
            <a:r>
              <a:rPr lang="es-ES" dirty="0" err="1"/>
              <a:t>ThenInclude</a:t>
            </a:r>
            <a:r>
              <a:rPr lang="es-ES" dirty="0"/>
              <a:t> cargan los datos de manera eficiente ya que se reduce el número de consultas a base de datos.</a:t>
            </a:r>
          </a:p>
          <a:p>
            <a:endParaRPr lang="es-ES" dirty="0"/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Inconvenientes:</a:t>
            </a:r>
          </a:p>
          <a:p>
            <a:pPr lvl="1"/>
            <a:r>
              <a:rPr lang="es-ES" dirty="0"/>
              <a:t>Se cargan todos los datos de una relación y no siempre es necesaria toda la información en una consulta.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8B23FF-78F5-4492-9772-8AC12E761D60}"/>
              </a:ext>
            </a:extLst>
          </p:cNvPr>
          <p:cNvSpPr txBox="1"/>
          <p:nvPr/>
        </p:nvSpPr>
        <p:spPr>
          <a:xfrm>
            <a:off x="1064029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85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9262-CAFB-4241-B416-41E592B46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3157819"/>
            <a:ext cx="8946541" cy="91888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ES" sz="3600" dirty="0"/>
              <a:t>2 - </a:t>
            </a:r>
            <a:r>
              <a:rPr lang="es-ES" sz="3600" dirty="0" err="1"/>
              <a:t>ReviewsProductEagerLoadCommand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414658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49BC0-CE90-43A6-8AEB-8F878280F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Select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97AB5-B834-4782-93C0-67E7DC89E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Cargar específicamente los datos que se necesitan usando el método </a:t>
            </a:r>
            <a:r>
              <a:rPr lang="es-ES" dirty="0" err="1"/>
              <a:t>Select</a:t>
            </a:r>
            <a:r>
              <a:rPr lang="es-ES" dirty="0"/>
              <a:t> de LINQ.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Ventajas:</a:t>
            </a:r>
          </a:p>
          <a:p>
            <a:pPr lvl="1"/>
            <a:r>
              <a:rPr lang="es-ES" dirty="0"/>
              <a:t>Cargar sólo los datos que se necesitan.</a:t>
            </a:r>
          </a:p>
          <a:p>
            <a:pPr lvl="1"/>
            <a:r>
              <a:rPr lang="es-ES" dirty="0"/>
              <a:t>Se obtienen los datos en una sentencia SQL.</a:t>
            </a:r>
          </a:p>
          <a:p>
            <a:pPr lvl="1"/>
            <a:endParaRPr lang="es-ES" dirty="0"/>
          </a:p>
          <a:p>
            <a:pPr marL="0" indent="0">
              <a:buNone/>
            </a:pPr>
            <a:r>
              <a:rPr lang="es-ES" dirty="0"/>
              <a:t>Inconveniente:</a:t>
            </a:r>
          </a:p>
          <a:p>
            <a:pPr lvl="1"/>
            <a:r>
              <a:rPr lang="es-ES" dirty="0"/>
              <a:t>Escribir más código.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32A65-F0A2-433E-B029-2E6D364C5DDC}"/>
              </a:ext>
            </a:extLst>
          </p:cNvPr>
          <p:cNvSpPr txBox="1"/>
          <p:nvPr/>
        </p:nvSpPr>
        <p:spPr>
          <a:xfrm>
            <a:off x="10621818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88531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43C6F-DF19-41F1-888B-D20B60B27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Select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2BC71-0540-47A7-BA16-E853357CC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3091"/>
            <a:ext cx="10322070" cy="535709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sz="1600" dirty="0" err="1"/>
              <a:t>var</a:t>
            </a:r>
            <a:r>
              <a:rPr lang="es-ES" sz="1600" dirty="0"/>
              <a:t> </a:t>
            </a:r>
            <a:r>
              <a:rPr lang="es-ES" sz="1600" dirty="0" err="1"/>
              <a:t>reviews</a:t>
            </a:r>
            <a:r>
              <a:rPr lang="es-ES" sz="1600" dirty="0"/>
              <a:t> = </a:t>
            </a:r>
            <a:r>
              <a:rPr lang="es-ES" sz="1600" dirty="0" err="1"/>
              <a:t>dataContext.Reviews</a:t>
            </a:r>
            <a:endParaRPr lang="es-ES" sz="1600" dirty="0"/>
          </a:p>
          <a:p>
            <a:pPr marL="0" indent="0">
              <a:buNone/>
            </a:pPr>
            <a:r>
              <a:rPr lang="es-ES" sz="1600" dirty="0"/>
              <a:t>				.</a:t>
            </a:r>
            <a:r>
              <a:rPr lang="es-ES" sz="1600" dirty="0" err="1"/>
              <a:t>AsNoTracking</a:t>
            </a:r>
            <a:r>
              <a:rPr lang="es-ES" sz="1600" dirty="0"/>
              <a:t>()</a:t>
            </a:r>
          </a:p>
          <a:p>
            <a:pPr marL="0" indent="0">
              <a:buNone/>
            </a:pPr>
            <a:r>
              <a:rPr lang="es-ES" sz="1600" dirty="0"/>
              <a:t>				.</a:t>
            </a:r>
            <a:r>
              <a:rPr lang="es-ES" sz="1600" dirty="0" err="1"/>
              <a:t>Where</a:t>
            </a:r>
            <a:r>
              <a:rPr lang="es-ES" sz="1600" dirty="0"/>
              <a:t>(x=&gt;</a:t>
            </a:r>
            <a:r>
              <a:rPr lang="es-ES" sz="1600" dirty="0" err="1"/>
              <a:t>x.Product.Id</a:t>
            </a:r>
            <a:r>
              <a:rPr lang="es-ES" sz="1600" dirty="0"/>
              <a:t> == </a:t>
            </a:r>
            <a:r>
              <a:rPr lang="es-ES" sz="1600" dirty="0" err="1"/>
              <a:t>productId</a:t>
            </a:r>
            <a:r>
              <a:rPr lang="es-ES" sz="1600" dirty="0"/>
              <a:t>)</a:t>
            </a:r>
          </a:p>
          <a:p>
            <a:pPr marL="0" indent="0">
              <a:buNone/>
            </a:pPr>
            <a:r>
              <a:rPr lang="es-ES" sz="1600" dirty="0"/>
              <a:t>				.</a:t>
            </a:r>
            <a:r>
              <a:rPr lang="es-ES" sz="1600" dirty="0" err="1"/>
              <a:t>ToReviewsDtoList</a:t>
            </a:r>
            <a:r>
              <a:rPr lang="es-ES" sz="1600" dirty="0"/>
              <a:t>()</a:t>
            </a:r>
          </a:p>
          <a:p>
            <a:pPr marL="0" indent="0">
              <a:buNone/>
            </a:pPr>
            <a:r>
              <a:rPr lang="es-ES" sz="1600" dirty="0"/>
              <a:t>				.</a:t>
            </a:r>
            <a:r>
              <a:rPr lang="es-ES" sz="1600" dirty="0" err="1"/>
              <a:t>ToList</a:t>
            </a:r>
            <a:r>
              <a:rPr lang="es-ES" sz="1600" dirty="0"/>
              <a:t>();</a:t>
            </a:r>
          </a:p>
          <a:p>
            <a:pPr marL="0" indent="0">
              <a:buNone/>
            </a:pPr>
            <a:r>
              <a:rPr lang="es-ES" sz="1600" dirty="0"/>
              <a:t> […]</a:t>
            </a:r>
          </a:p>
          <a:p>
            <a:pPr marL="0" indent="0">
              <a:buNone/>
            </a:pPr>
            <a:r>
              <a:rPr lang="es-ES" sz="1600" dirty="0" err="1"/>
              <a:t>public</a:t>
            </a:r>
            <a:r>
              <a:rPr lang="es-ES" sz="1600" dirty="0"/>
              <a:t> </a:t>
            </a:r>
            <a:r>
              <a:rPr lang="es-ES" sz="1600" dirty="0" err="1"/>
              <a:t>static</a:t>
            </a:r>
            <a:r>
              <a:rPr lang="es-ES" sz="1600" dirty="0"/>
              <a:t> </a:t>
            </a:r>
            <a:r>
              <a:rPr lang="es-ES" sz="1600" dirty="0" err="1"/>
              <a:t>IQueryable</a:t>
            </a:r>
            <a:r>
              <a:rPr lang="es-ES" sz="1600" dirty="0"/>
              <a:t>&lt;</a:t>
            </a:r>
            <a:r>
              <a:rPr lang="es-ES" sz="1600" dirty="0" err="1"/>
              <a:t>ReviewDto</a:t>
            </a:r>
            <a:r>
              <a:rPr lang="es-ES" sz="1600" dirty="0"/>
              <a:t>&gt; </a:t>
            </a:r>
            <a:r>
              <a:rPr lang="es-ES" sz="1600" dirty="0" err="1"/>
              <a:t>ToReviewDtoList</a:t>
            </a:r>
            <a:r>
              <a:rPr lang="es-ES" sz="1600" dirty="0"/>
              <a:t>(</a:t>
            </a:r>
            <a:r>
              <a:rPr lang="es-ES" sz="1600" dirty="0" err="1"/>
              <a:t>this</a:t>
            </a:r>
            <a:r>
              <a:rPr lang="es-ES" sz="1600" dirty="0"/>
              <a:t> </a:t>
            </a:r>
            <a:r>
              <a:rPr lang="es-ES" sz="1600" dirty="0" err="1"/>
              <a:t>IQueryable</a:t>
            </a:r>
            <a:r>
              <a:rPr lang="es-ES" sz="1600" dirty="0"/>
              <a:t>&lt;</a:t>
            </a:r>
            <a:r>
              <a:rPr lang="es-ES" sz="1600" dirty="0" err="1"/>
              <a:t>Review</a:t>
            </a:r>
            <a:r>
              <a:rPr lang="es-ES" sz="1600" dirty="0"/>
              <a:t>&gt; </a:t>
            </a:r>
            <a:r>
              <a:rPr lang="es-ES" sz="1600" dirty="0" err="1"/>
              <a:t>reviews</a:t>
            </a:r>
            <a:r>
              <a:rPr lang="es-ES" sz="1600" dirty="0"/>
              <a:t>)</a:t>
            </a:r>
          </a:p>
          <a:p>
            <a:pPr marL="0" indent="0">
              <a:buNone/>
            </a:pPr>
            <a:r>
              <a:rPr lang="es-ES" sz="1600" dirty="0"/>
              <a:t>{</a:t>
            </a:r>
          </a:p>
          <a:p>
            <a:pPr marL="0" indent="0">
              <a:buNone/>
            </a:pPr>
            <a:r>
              <a:rPr lang="es-ES" sz="1600" dirty="0"/>
              <a:t>	</a:t>
            </a:r>
            <a:r>
              <a:rPr lang="es-ES" sz="1600" dirty="0" err="1"/>
              <a:t>var</a:t>
            </a:r>
            <a:r>
              <a:rPr lang="es-ES" sz="1600" dirty="0"/>
              <a:t> </a:t>
            </a:r>
            <a:r>
              <a:rPr lang="es-ES" sz="1600" dirty="0" err="1"/>
              <a:t>query</a:t>
            </a:r>
            <a:r>
              <a:rPr lang="es-ES" sz="1600" dirty="0"/>
              <a:t> = </a:t>
            </a:r>
            <a:r>
              <a:rPr lang="es-ES" sz="1600" dirty="0" err="1"/>
              <a:t>reviews.Select</a:t>
            </a:r>
            <a:r>
              <a:rPr lang="es-ES" sz="1600" dirty="0"/>
              <a:t>(x=&gt;new </a:t>
            </a:r>
            <a:r>
              <a:rPr lang="es-ES" sz="1600" dirty="0" err="1"/>
              <a:t>ReviewDto</a:t>
            </a:r>
            <a:endParaRPr lang="es-ES" sz="1600" dirty="0"/>
          </a:p>
          <a:p>
            <a:pPr marL="0" indent="0">
              <a:buNone/>
            </a:pPr>
            <a:r>
              <a:rPr lang="es-ES" sz="1600" dirty="0"/>
              <a:t>	{</a:t>
            </a:r>
          </a:p>
          <a:p>
            <a:pPr marL="0" indent="0">
              <a:buNone/>
            </a:pPr>
            <a:r>
              <a:rPr lang="es-ES" sz="1600" dirty="0"/>
              <a:t>		</a:t>
            </a:r>
            <a:r>
              <a:rPr lang="es-ES" sz="1600" dirty="0" err="1"/>
              <a:t>NumStars</a:t>
            </a:r>
            <a:r>
              <a:rPr lang="es-ES" sz="1600" dirty="0"/>
              <a:t> = </a:t>
            </a:r>
            <a:r>
              <a:rPr lang="es-ES" sz="1600" dirty="0" err="1"/>
              <a:t>x.NumStars</a:t>
            </a:r>
            <a:r>
              <a:rPr lang="es-ES" sz="1600" dirty="0"/>
              <a:t>,</a:t>
            </a:r>
          </a:p>
          <a:p>
            <a:pPr marL="0" indent="0">
              <a:buNone/>
            </a:pPr>
            <a:r>
              <a:rPr lang="es-ES" sz="1600" dirty="0"/>
              <a:t>		</a:t>
            </a:r>
            <a:r>
              <a:rPr lang="es-ES" sz="1600" dirty="0" err="1"/>
              <a:t>VoterName</a:t>
            </a:r>
            <a:r>
              <a:rPr lang="es-ES" sz="1600" dirty="0"/>
              <a:t> = </a:t>
            </a:r>
            <a:r>
              <a:rPr lang="es-ES" sz="1600" dirty="0" err="1"/>
              <a:t>x.VoterName</a:t>
            </a:r>
            <a:r>
              <a:rPr lang="es-ES" sz="1600" dirty="0"/>
              <a:t>,</a:t>
            </a:r>
          </a:p>
          <a:p>
            <a:pPr marL="0" indent="0">
              <a:buNone/>
            </a:pPr>
            <a:r>
              <a:rPr lang="es-ES" sz="1600" dirty="0"/>
              <a:t>		</a:t>
            </a:r>
            <a:r>
              <a:rPr lang="es-ES" sz="1600" dirty="0" err="1"/>
              <a:t>ProductName</a:t>
            </a:r>
            <a:r>
              <a:rPr lang="es-ES" sz="1600" dirty="0"/>
              <a:t> = </a:t>
            </a:r>
            <a:r>
              <a:rPr lang="es-ES" sz="1600" dirty="0" err="1"/>
              <a:t>x.Product.Name</a:t>
            </a:r>
            <a:endParaRPr lang="es-ES" sz="1600" dirty="0"/>
          </a:p>
          <a:p>
            <a:pPr marL="0" indent="0">
              <a:buNone/>
            </a:pPr>
            <a:r>
              <a:rPr lang="es-ES" sz="1600" dirty="0"/>
              <a:t>	});</a:t>
            </a:r>
          </a:p>
          <a:p>
            <a:pPr marL="0" indent="0">
              <a:buNone/>
            </a:pPr>
            <a:r>
              <a:rPr lang="es-ES" sz="1600" dirty="0"/>
              <a:t>	</a:t>
            </a:r>
            <a:r>
              <a:rPr lang="es-ES" sz="1600" dirty="0" err="1"/>
              <a:t>return</a:t>
            </a:r>
            <a:r>
              <a:rPr lang="es-ES" sz="1600" dirty="0"/>
              <a:t> </a:t>
            </a:r>
            <a:r>
              <a:rPr lang="es-ES" sz="1600" dirty="0" err="1"/>
              <a:t>query</a:t>
            </a:r>
            <a:r>
              <a:rPr lang="es-ES" sz="1600" dirty="0"/>
              <a:t>;</a:t>
            </a:r>
          </a:p>
          <a:p>
            <a:pPr marL="0" indent="0">
              <a:buNone/>
            </a:pPr>
            <a:r>
              <a:rPr lang="es-ES" sz="1600" dirty="0"/>
              <a:t>}</a:t>
            </a:r>
          </a:p>
          <a:p>
            <a:pPr marL="0" indent="0">
              <a:buNone/>
            </a:pPr>
            <a:endParaRPr lang="es-ES" sz="1600" dirty="0"/>
          </a:p>
          <a:p>
            <a:pPr marL="0" indent="0">
              <a:buNone/>
            </a:pPr>
            <a:endParaRPr lang="es-ES" sz="1800" dirty="0"/>
          </a:p>
          <a:p>
            <a:pPr marL="0" indent="0">
              <a:buNone/>
            </a:pPr>
            <a:endParaRPr lang="es-E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CA278-FE79-4DFC-8D2C-078FD32C5512}"/>
              </a:ext>
            </a:extLst>
          </p:cNvPr>
          <p:cNvSpPr txBox="1"/>
          <p:nvPr/>
        </p:nvSpPr>
        <p:spPr>
          <a:xfrm>
            <a:off x="10658764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0B50A3-4399-4D46-8ED8-D658E5E70CCD}"/>
              </a:ext>
            </a:extLst>
          </p:cNvPr>
          <p:cNvSpPr txBox="1"/>
          <p:nvPr/>
        </p:nvSpPr>
        <p:spPr>
          <a:xfrm>
            <a:off x="7319819" y="4966451"/>
            <a:ext cx="4562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ym typeface="Wingdings" panose="05000000000000000000" pitchFamily="2" charset="2"/>
              </a:rPr>
              <a:t> ¿Usar </a:t>
            </a:r>
            <a:r>
              <a:rPr lang="es-ES" dirty="0" err="1"/>
              <a:t>AutoMapper</a:t>
            </a:r>
            <a:r>
              <a:rPr lang="es-E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02687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C83431-D533-439C-8C65-E75C6D38B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873" y="2710144"/>
            <a:ext cx="10464799" cy="12998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4000" dirty="0"/>
              <a:t> 3 - </a:t>
            </a:r>
            <a:r>
              <a:rPr lang="es-ES" sz="4000" dirty="0" err="1"/>
              <a:t>ReviewsProductSelectLoadCommand</a:t>
            </a:r>
            <a:endParaRPr lang="es-ES" sz="4000" dirty="0"/>
          </a:p>
        </p:txBody>
      </p:sp>
    </p:spTree>
    <p:extLst>
      <p:ext uri="{BB962C8B-B14F-4D97-AF65-F5344CB8AC3E}">
        <p14:creationId xmlns:p14="http://schemas.microsoft.com/office/powerpoint/2010/main" val="459837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2D82-E83D-47B7-8385-47FF4772F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Client vs Server </a:t>
            </a:r>
            <a:r>
              <a:rPr lang="es-ES" dirty="0" err="1"/>
              <a:t>Evaluation</a:t>
            </a:r>
            <a:r>
              <a:rPr lang="es-E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5573-82C2-40C1-8335-34709DC08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Nueva característica EF Core 2.x, no presente en EF 6.x</a:t>
            </a:r>
          </a:p>
          <a:p>
            <a:endParaRPr lang="es-ES" dirty="0"/>
          </a:p>
          <a:p>
            <a:r>
              <a:rPr lang="es-ES" dirty="0"/>
              <a:t>Permite construir </a:t>
            </a:r>
            <a:r>
              <a:rPr lang="es-ES" dirty="0" err="1"/>
              <a:t>queries</a:t>
            </a:r>
            <a:r>
              <a:rPr lang="es-ES" dirty="0"/>
              <a:t> complejas.</a:t>
            </a:r>
          </a:p>
          <a:p>
            <a:endParaRPr lang="es-ES" dirty="0"/>
          </a:p>
          <a:p>
            <a:r>
              <a:rPr lang="es-ES" dirty="0"/>
              <a:t>Las partes de código que no se hayan podido ejecutar en el servidor se ejecutarán en cliente una vez que los datos hayan sido devueltos de la base de datos.</a:t>
            </a:r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F47839-D1C1-4DE1-B2A9-4088B1196B5C}"/>
              </a:ext>
            </a:extLst>
          </p:cNvPr>
          <p:cNvSpPr txBox="1"/>
          <p:nvPr/>
        </p:nvSpPr>
        <p:spPr>
          <a:xfrm>
            <a:off x="10621818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63184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E714-CAE4-4057-AE77-28E4DD2B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Client vs Server </a:t>
            </a:r>
            <a:r>
              <a:rPr lang="es-ES" dirty="0" err="1"/>
              <a:t>evaluation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9C071-8EBC-47F8-8334-3D1F01A39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Inconvenientes principales:</a:t>
            </a:r>
          </a:p>
          <a:p>
            <a:endParaRPr lang="es-ES" dirty="0"/>
          </a:p>
          <a:p>
            <a:pPr lvl="1"/>
            <a:r>
              <a:rPr lang="es-ES" dirty="0"/>
              <a:t>Dependiendo de la consulta, se producen muchos accesos a base de datos.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Siempre es más eficiente ejecutar cálculos del lado del servidor.</a:t>
            </a:r>
          </a:p>
          <a:p>
            <a:pPr lvl="1"/>
            <a:endParaRPr lang="es-ES" dirty="0"/>
          </a:p>
          <a:p>
            <a:pPr marL="0" indent="0">
              <a:buNone/>
            </a:pPr>
            <a:r>
              <a:rPr lang="es-ES" dirty="0"/>
              <a:t>	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40331E-30CE-4754-A2FE-21CC4DA7D710}"/>
              </a:ext>
            </a:extLst>
          </p:cNvPr>
          <p:cNvSpPr txBox="1"/>
          <p:nvPr/>
        </p:nvSpPr>
        <p:spPr>
          <a:xfrm>
            <a:off x="1062181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7317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F278B-4402-4BD6-9F80-45164C7B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Presentaciones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6B450-751A-410D-9167-04F58BDD9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Juanjo Montiel (</a:t>
            </a:r>
            <a:r>
              <a:rPr lang="es-ES" dirty="0" err="1"/>
              <a:t>Pasiona</a:t>
            </a:r>
            <a:r>
              <a:rPr lang="es-ES" dirty="0"/>
              <a:t> </a:t>
            </a:r>
            <a:r>
              <a:rPr lang="es-ES" dirty="0" err="1"/>
              <a:t>Consulting</a:t>
            </a:r>
            <a:r>
              <a:rPr lang="es-ES" dirty="0"/>
              <a:t>) </a:t>
            </a:r>
          </a:p>
          <a:p>
            <a:pPr marL="0" indent="0">
              <a:buNone/>
            </a:pPr>
            <a:r>
              <a:rPr lang="es-ES" dirty="0"/>
              <a:t>	Senior .NET </a:t>
            </a:r>
            <a:r>
              <a:rPr lang="es-ES" dirty="0" err="1"/>
              <a:t>Developer</a:t>
            </a:r>
            <a:r>
              <a:rPr lang="es-ES" dirty="0"/>
              <a:t>, Microsoft MVP </a:t>
            </a:r>
            <a:r>
              <a:rPr lang="es-ES" dirty="0" err="1"/>
              <a:t>for</a:t>
            </a:r>
            <a:r>
              <a:rPr lang="es-ES" dirty="0"/>
              <a:t> Visual Studio and 	</a:t>
            </a:r>
            <a:r>
              <a:rPr lang="es-ES" dirty="0" err="1"/>
              <a:t>Development</a:t>
            </a:r>
            <a:r>
              <a:rPr lang="es-ES" dirty="0"/>
              <a:t> Technologies. </a:t>
            </a:r>
          </a:p>
          <a:p>
            <a:pPr marL="0" indent="0">
              <a:buNone/>
            </a:pPr>
            <a:r>
              <a:rPr lang="es-ES" dirty="0"/>
              <a:t>	@</a:t>
            </a:r>
            <a:r>
              <a:rPr lang="es-ES" dirty="0" err="1"/>
              <a:t>kakstwey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https://github.com/kastwey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Christian Aranda (Avanade)</a:t>
            </a:r>
          </a:p>
          <a:p>
            <a:pPr marL="0" indent="0">
              <a:buNone/>
            </a:pPr>
            <a:r>
              <a:rPr lang="es-ES" dirty="0"/>
              <a:t>	.NET </a:t>
            </a:r>
            <a:r>
              <a:rPr lang="es-ES" dirty="0" err="1"/>
              <a:t>Consultant</a:t>
            </a:r>
            <a:r>
              <a:rPr lang="es-ES" dirty="0"/>
              <a:t>, </a:t>
            </a:r>
            <a:r>
              <a:rPr lang="es-ES" dirty="0" err="1"/>
              <a:t>Solution</a:t>
            </a:r>
            <a:r>
              <a:rPr lang="es-ES" dirty="0"/>
              <a:t> Dev.	</a:t>
            </a:r>
          </a:p>
          <a:p>
            <a:pPr marL="0" indent="0">
              <a:buNone/>
            </a:pPr>
            <a:r>
              <a:rPr lang="es-ES" dirty="0"/>
              <a:t>	@</a:t>
            </a:r>
            <a:r>
              <a:rPr lang="es-ES" dirty="0" err="1"/>
              <a:t>kowalski_ad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https://github.com/kowalski77</a:t>
            </a:r>
          </a:p>
        </p:txBody>
      </p:sp>
    </p:spTree>
    <p:extLst>
      <p:ext uri="{BB962C8B-B14F-4D97-AF65-F5344CB8AC3E}">
        <p14:creationId xmlns:p14="http://schemas.microsoft.com/office/powerpoint/2010/main" val="4236709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00644-324C-415A-903E-D548480DF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Client vs Server </a:t>
            </a:r>
            <a:r>
              <a:rPr lang="es-ES" dirty="0" err="1"/>
              <a:t>evaluation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91D5-980B-4572-8E90-40AC72472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50110"/>
            <a:ext cx="10599161" cy="4798290"/>
          </a:xfrm>
        </p:spPr>
        <p:txBody>
          <a:bodyPr>
            <a:normAutofit/>
          </a:bodyPr>
          <a:lstStyle/>
          <a:p>
            <a:r>
              <a:rPr lang="es-ES" dirty="0"/>
              <a:t>Ejemplo: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1800" dirty="0" err="1"/>
              <a:t>var</a:t>
            </a:r>
            <a:r>
              <a:rPr lang="es-ES" sz="1800" dirty="0"/>
              <a:t> </a:t>
            </a:r>
            <a:r>
              <a:rPr lang="es-ES" sz="1800" dirty="0" err="1"/>
              <a:t>products</a:t>
            </a:r>
            <a:r>
              <a:rPr lang="es-ES" sz="1800" dirty="0"/>
              <a:t> = </a:t>
            </a:r>
            <a:r>
              <a:rPr lang="es-ES" sz="1800" dirty="0" err="1"/>
              <a:t>dataContext.Products.Where</a:t>
            </a:r>
            <a:r>
              <a:rPr lang="es-ES" sz="1800" dirty="0"/>
              <a:t>(x=&gt;</a:t>
            </a:r>
            <a:r>
              <a:rPr lang="es-ES" sz="1800" dirty="0" err="1"/>
              <a:t>x.Reviews.Any</a:t>
            </a:r>
            <a:r>
              <a:rPr lang="es-ES" sz="1800" dirty="0"/>
              <a:t>())</a:t>
            </a:r>
          </a:p>
          <a:p>
            <a:pPr marL="0" indent="0">
              <a:buNone/>
            </a:pPr>
            <a:r>
              <a:rPr lang="es-ES" sz="1800" dirty="0"/>
              <a:t>		.</a:t>
            </a:r>
            <a:r>
              <a:rPr lang="es-ES" sz="1800" dirty="0" err="1"/>
              <a:t>Select</a:t>
            </a:r>
            <a:r>
              <a:rPr lang="es-ES" sz="1800" dirty="0"/>
              <a:t>(x=&gt; new</a:t>
            </a:r>
          </a:p>
          <a:p>
            <a:pPr marL="0" indent="0">
              <a:buNone/>
            </a:pPr>
            <a:r>
              <a:rPr lang="es-ES" sz="1800" dirty="0"/>
              <a:t>		{</a:t>
            </a:r>
          </a:p>
          <a:p>
            <a:pPr marL="0" indent="0">
              <a:buNone/>
            </a:pPr>
            <a:r>
              <a:rPr lang="es-ES" sz="1800" dirty="0"/>
              <a:t>			</a:t>
            </a:r>
            <a:r>
              <a:rPr lang="es-ES" sz="1800" dirty="0" err="1"/>
              <a:t>x.Id</a:t>
            </a:r>
            <a:r>
              <a:rPr lang="es-ES" sz="1800" dirty="0"/>
              <a:t>,</a:t>
            </a:r>
          </a:p>
          <a:p>
            <a:pPr marL="0" indent="0">
              <a:buNone/>
            </a:pPr>
            <a:r>
              <a:rPr lang="es-ES" sz="1800" dirty="0"/>
              <a:t>			</a:t>
            </a:r>
            <a:r>
              <a:rPr lang="es-ES" sz="1800" dirty="0" err="1"/>
              <a:t>x.Name</a:t>
            </a:r>
            <a:r>
              <a:rPr lang="es-ES" sz="1800" dirty="0"/>
              <a:t>,</a:t>
            </a:r>
          </a:p>
          <a:p>
            <a:pPr marL="0" indent="0">
              <a:buNone/>
            </a:pPr>
            <a:r>
              <a:rPr lang="es-ES" sz="1800" dirty="0"/>
              <a:t>			</a:t>
            </a:r>
            <a:r>
              <a:rPr lang="es-ES" sz="1800" dirty="0" err="1"/>
              <a:t>Voters</a:t>
            </a:r>
            <a:r>
              <a:rPr lang="es-ES" sz="1800" dirty="0"/>
              <a:t> = </a:t>
            </a:r>
            <a:r>
              <a:rPr lang="es-ES" sz="1800" dirty="0" err="1"/>
              <a:t>string.Join</a:t>
            </a:r>
            <a:r>
              <a:rPr lang="es-ES" sz="1800" dirty="0"/>
              <a:t>(“,”, </a:t>
            </a:r>
            <a:r>
              <a:rPr lang="es-ES" sz="1800" dirty="0" err="1"/>
              <a:t>x.Reviews.Select</a:t>
            </a:r>
            <a:r>
              <a:rPr lang="es-ES" sz="1800" dirty="0"/>
              <a:t>(y=&gt;</a:t>
            </a:r>
            <a:r>
              <a:rPr lang="es-ES" sz="1800" dirty="0" err="1"/>
              <a:t>y.VoterName</a:t>
            </a:r>
            <a:r>
              <a:rPr lang="es-ES" sz="1800" dirty="0"/>
              <a:t>))</a:t>
            </a:r>
          </a:p>
          <a:p>
            <a:pPr marL="0" indent="0">
              <a:buNone/>
            </a:pPr>
            <a:r>
              <a:rPr lang="es-ES" sz="1800" dirty="0"/>
              <a:t>		}).</a:t>
            </a:r>
            <a:r>
              <a:rPr lang="es-ES" sz="1800" dirty="0" err="1"/>
              <a:t>OrderBy</a:t>
            </a:r>
            <a:r>
              <a:rPr lang="es-ES" sz="1800" dirty="0"/>
              <a:t>(x=&gt;</a:t>
            </a:r>
            <a:r>
              <a:rPr lang="es-ES" sz="1800" dirty="0" err="1"/>
              <a:t>x.Voters</a:t>
            </a:r>
            <a:r>
              <a:rPr lang="es-ES" sz="1800" dirty="0"/>
              <a:t>).</a:t>
            </a:r>
            <a:r>
              <a:rPr lang="es-ES" sz="1800" dirty="0" err="1"/>
              <a:t>ToList</a:t>
            </a:r>
            <a:r>
              <a:rPr lang="es-ES" sz="1800" dirty="0"/>
              <a:t>();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sz="2800" dirty="0"/>
              <a:t>…</a:t>
            </a:r>
            <a:r>
              <a:rPr lang="es-ES" sz="2800" dirty="0" err="1"/>
              <a:t>could</a:t>
            </a:r>
            <a:r>
              <a:rPr lang="es-ES" sz="2800" dirty="0"/>
              <a:t> </a:t>
            </a:r>
            <a:r>
              <a:rPr lang="es-ES" sz="2800" dirty="0" err="1"/>
              <a:t>not</a:t>
            </a:r>
            <a:r>
              <a:rPr lang="es-ES" sz="2800" dirty="0"/>
              <a:t> be </a:t>
            </a:r>
            <a:r>
              <a:rPr lang="es-ES" sz="2800" dirty="0" err="1"/>
              <a:t>translated</a:t>
            </a:r>
            <a:r>
              <a:rPr lang="es-ES" sz="2800" dirty="0"/>
              <a:t> and Will be </a:t>
            </a:r>
            <a:r>
              <a:rPr lang="es-ES" sz="2800" dirty="0" err="1"/>
              <a:t>evaluated</a:t>
            </a:r>
            <a:r>
              <a:rPr lang="es-ES" sz="2800" dirty="0"/>
              <a:t> </a:t>
            </a:r>
            <a:r>
              <a:rPr lang="es-ES" sz="2800" dirty="0" err="1"/>
              <a:t>locally</a:t>
            </a:r>
            <a:endParaRPr lang="es-E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51D4D0-467B-4DA3-9598-867F27291E14}"/>
              </a:ext>
            </a:extLst>
          </p:cNvPr>
          <p:cNvSpPr txBox="1"/>
          <p:nvPr/>
        </p:nvSpPr>
        <p:spPr>
          <a:xfrm>
            <a:off x="10612582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53286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1B9A1-7F67-41DC-A883-FA38A3F0C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673" y="2795869"/>
            <a:ext cx="7573963" cy="99508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ES" sz="3600" dirty="0"/>
              <a:t>4 - </a:t>
            </a:r>
            <a:r>
              <a:rPr lang="es-ES" sz="3600" dirty="0" err="1"/>
              <a:t>ClientServerWarningCommand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043366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4B58-5F06-452F-82FA-945E854F3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Client vs Server </a:t>
            </a:r>
            <a:r>
              <a:rPr lang="es-ES" dirty="0" err="1"/>
              <a:t>evaluation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8CCB4-EE37-4F90-95D7-D4A135E54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327" y="2052918"/>
            <a:ext cx="1115752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b="1" dirty="0" err="1"/>
              <a:t>protected</a:t>
            </a:r>
            <a:r>
              <a:rPr lang="es-ES" b="1" dirty="0"/>
              <a:t> </a:t>
            </a:r>
            <a:r>
              <a:rPr lang="es-ES" b="1" dirty="0" err="1"/>
              <a:t>override</a:t>
            </a:r>
            <a:r>
              <a:rPr lang="es-ES" b="1" dirty="0"/>
              <a:t> </a:t>
            </a:r>
            <a:r>
              <a:rPr lang="es-ES" b="1" dirty="0" err="1"/>
              <a:t>void</a:t>
            </a:r>
            <a:r>
              <a:rPr lang="es-ES" b="1" dirty="0"/>
              <a:t> </a:t>
            </a:r>
            <a:r>
              <a:rPr lang="es-ES" b="1" dirty="0" err="1"/>
              <a:t>OnConfiguring</a:t>
            </a:r>
            <a:r>
              <a:rPr lang="es-ES" b="1" dirty="0"/>
              <a:t>(</a:t>
            </a:r>
            <a:r>
              <a:rPr lang="es-ES" b="1" dirty="0" err="1"/>
              <a:t>DbContextOptionsBuilder</a:t>
            </a:r>
            <a:r>
              <a:rPr lang="es-ES" b="1" dirty="0"/>
              <a:t> </a:t>
            </a:r>
            <a:r>
              <a:rPr lang="es-ES" b="1" dirty="0" err="1"/>
              <a:t>optionsBuilder</a:t>
            </a:r>
            <a:r>
              <a:rPr lang="es-ES" b="1" dirty="0"/>
              <a:t>) </a:t>
            </a:r>
          </a:p>
          <a:p>
            <a:pPr marL="0" indent="0">
              <a:buNone/>
            </a:pPr>
            <a:r>
              <a:rPr lang="es-ES" b="1" dirty="0"/>
              <a:t>{ </a:t>
            </a:r>
          </a:p>
          <a:p>
            <a:pPr marL="0" indent="0">
              <a:buNone/>
            </a:pPr>
            <a:r>
              <a:rPr lang="es-ES" b="1" dirty="0"/>
              <a:t>	</a:t>
            </a:r>
            <a:r>
              <a:rPr lang="es-ES" b="1" dirty="0" err="1"/>
              <a:t>optionsBuilder</a:t>
            </a:r>
            <a:endParaRPr lang="es-ES" b="1" dirty="0"/>
          </a:p>
          <a:p>
            <a:pPr marL="0" indent="0">
              <a:buNone/>
            </a:pPr>
            <a:r>
              <a:rPr lang="es-ES" b="1" dirty="0"/>
              <a:t>	.</a:t>
            </a:r>
            <a:r>
              <a:rPr lang="es-ES" b="1" dirty="0" err="1"/>
              <a:t>UseSqlServer</a:t>
            </a:r>
            <a:r>
              <a:rPr lang="es-ES" b="1" dirty="0"/>
              <a:t>(</a:t>
            </a:r>
            <a:r>
              <a:rPr lang="es-ES" b="1" dirty="0" err="1"/>
              <a:t>connectionString</a:t>
            </a:r>
            <a:r>
              <a:rPr lang="es-ES" b="1" dirty="0"/>
              <a:t>)</a:t>
            </a:r>
          </a:p>
          <a:p>
            <a:pPr marL="0" indent="0">
              <a:buNone/>
            </a:pPr>
            <a:r>
              <a:rPr lang="es-ES" b="1" dirty="0"/>
              <a:t>		.</a:t>
            </a:r>
            <a:r>
              <a:rPr lang="es-ES" b="1" dirty="0" err="1"/>
              <a:t>ConfigureWarnings</a:t>
            </a:r>
            <a:r>
              <a:rPr lang="es-ES" b="1" dirty="0"/>
              <a:t>(</a:t>
            </a:r>
            <a:r>
              <a:rPr lang="es-ES" b="1" dirty="0" err="1"/>
              <a:t>warnings</a:t>
            </a:r>
            <a:r>
              <a:rPr lang="es-ES" b="1" dirty="0"/>
              <a:t> =&gt; 	</a:t>
            </a:r>
          </a:p>
          <a:p>
            <a:pPr marL="0" indent="0">
              <a:buNone/>
            </a:pPr>
            <a:r>
              <a:rPr lang="es-ES" b="1" dirty="0"/>
              <a:t>			</a:t>
            </a:r>
            <a:r>
              <a:rPr lang="es-ES" b="1" dirty="0" err="1"/>
              <a:t>warnings</a:t>
            </a:r>
            <a:endParaRPr lang="es-ES" b="1" dirty="0"/>
          </a:p>
          <a:p>
            <a:pPr marL="0" indent="0">
              <a:buNone/>
            </a:pPr>
            <a:r>
              <a:rPr lang="es-ES" b="1" dirty="0"/>
              <a:t>			.</a:t>
            </a:r>
            <a:r>
              <a:rPr lang="es-ES" b="1" dirty="0" err="1"/>
              <a:t>Throw</a:t>
            </a:r>
            <a:r>
              <a:rPr lang="es-ES" b="1" dirty="0"/>
              <a:t>(</a:t>
            </a:r>
            <a:r>
              <a:rPr lang="es-ES" b="1" dirty="0" err="1"/>
              <a:t>RelationalEventId.QueryClientEvaluationWarning</a:t>
            </a:r>
            <a:r>
              <a:rPr lang="es-ES" b="1" dirty="0"/>
              <a:t>)</a:t>
            </a:r>
          </a:p>
          <a:p>
            <a:pPr marL="0" indent="0">
              <a:buNone/>
            </a:pPr>
            <a:r>
              <a:rPr lang="es-ES" b="1" dirty="0"/>
              <a:t>		); </a:t>
            </a:r>
          </a:p>
          <a:p>
            <a:pPr marL="0" indent="0">
              <a:buNone/>
            </a:pPr>
            <a:r>
              <a:rPr lang="es-ES" b="1" dirty="0"/>
              <a:t>} </a:t>
            </a:r>
            <a:r>
              <a:rPr lang="es-ES" dirty="0"/>
              <a:t> </a:t>
            </a:r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B16EA-D60A-43C3-AC86-D4FE64FA67D2}"/>
              </a:ext>
            </a:extLst>
          </p:cNvPr>
          <p:cNvSpPr txBox="1"/>
          <p:nvPr/>
        </p:nvSpPr>
        <p:spPr>
          <a:xfrm>
            <a:off x="1062181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801036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4C150-8FCE-4EBD-8AEC-CF75DC361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Configurar entidades en EF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C42BF-1926-4A9B-B56E-5FA086577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328" y="2052561"/>
            <a:ext cx="6854248" cy="3471939"/>
          </a:xfrm>
        </p:spPr>
        <p:txBody>
          <a:bodyPr>
            <a:normAutofit/>
          </a:bodyPr>
          <a:lstStyle/>
          <a:p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Convention</a:t>
            </a:r>
            <a:r>
              <a:rPr lang="es-ES" dirty="0"/>
              <a:t>  </a:t>
            </a:r>
            <a:r>
              <a:rPr lang="es-ES" dirty="0">
                <a:sym typeface="Wingdings" panose="05000000000000000000" pitchFamily="2" charset="2"/>
              </a:rPr>
              <a:t> Fácil y rápido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endParaRPr lang="es-ES" dirty="0"/>
          </a:p>
          <a:p>
            <a:r>
              <a:rPr lang="es-ES" dirty="0"/>
              <a:t>Data </a:t>
            </a:r>
            <a:r>
              <a:rPr lang="es-ES" dirty="0" err="1"/>
              <a:t>Annotation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Atributos de validación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endParaRPr lang="es-ES" dirty="0"/>
          </a:p>
          <a:p>
            <a:r>
              <a:rPr lang="es-ES" dirty="0" err="1"/>
              <a:t>Fluent</a:t>
            </a:r>
            <a:r>
              <a:rPr lang="es-ES" dirty="0"/>
              <a:t> API </a:t>
            </a:r>
            <a:r>
              <a:rPr lang="es-ES" dirty="0">
                <a:sym typeface="Wingdings" panose="05000000000000000000" pitchFamily="2" charset="2"/>
              </a:rPr>
              <a:t> comandos más comprensibles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C34AA-FCE3-4595-BDE0-9AAB041EEFB4}"/>
              </a:ext>
            </a:extLst>
          </p:cNvPr>
          <p:cNvSpPr txBox="1"/>
          <p:nvPr/>
        </p:nvSpPr>
        <p:spPr>
          <a:xfrm>
            <a:off x="1058342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32932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4E226-C7E8-4932-8C28-6EF1CA7A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Fluent</a:t>
            </a:r>
            <a:r>
              <a:rPr lang="es-E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B013D-80DB-444F-8875-3AA6DDAFA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Sobreescribir</a:t>
            </a:r>
            <a:r>
              <a:rPr lang="es-ES" dirty="0"/>
              <a:t> </a:t>
            </a:r>
            <a:r>
              <a:rPr lang="es-ES" dirty="0" err="1"/>
              <a:t>OnModelCreating</a:t>
            </a:r>
            <a:r>
              <a:rPr lang="es-ES" dirty="0"/>
              <a:t> del contexto.</a:t>
            </a:r>
          </a:p>
          <a:p>
            <a:endParaRPr lang="es-ES" dirty="0"/>
          </a:p>
          <a:p>
            <a:r>
              <a:rPr lang="es-ES" dirty="0"/>
              <a:t>Añadir “</a:t>
            </a:r>
            <a:r>
              <a:rPr lang="es-ES" dirty="0" err="1"/>
              <a:t>Commands</a:t>
            </a:r>
            <a:r>
              <a:rPr lang="es-ES" dirty="0"/>
              <a:t>” (</a:t>
            </a:r>
            <a:r>
              <a:rPr lang="es-ES" dirty="0" err="1"/>
              <a:t>Fluent</a:t>
            </a:r>
            <a:r>
              <a:rPr lang="es-ES" dirty="0"/>
              <a:t> API).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/>
              <a:t>Proveer de información extra en el modelado.</a:t>
            </a:r>
          </a:p>
          <a:p>
            <a:pPr marL="0" indent="0">
              <a:buNone/>
            </a:pP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312B8-A1AB-415F-AAB5-BA8CDD1B3E2E}"/>
              </a:ext>
            </a:extLst>
          </p:cNvPr>
          <p:cNvSpPr txBox="1"/>
          <p:nvPr/>
        </p:nvSpPr>
        <p:spPr>
          <a:xfrm>
            <a:off x="1056639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572940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EF9D-1EF2-4222-B760-CA0CA8A5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42682"/>
          </a:xfrm>
        </p:spPr>
        <p:txBody>
          <a:bodyPr>
            <a:normAutofit/>
          </a:bodyPr>
          <a:lstStyle/>
          <a:p>
            <a:r>
              <a:rPr lang="es-ES" dirty="0" err="1"/>
              <a:t>Fluent</a:t>
            </a:r>
            <a:r>
              <a:rPr lang="es-E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264BB-9C60-4F3E-91D9-B2CB65FEB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885950"/>
            <a:ext cx="10899778" cy="391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err="1"/>
              <a:t>protected</a:t>
            </a:r>
            <a:r>
              <a:rPr lang="es-ES" dirty="0"/>
              <a:t> </a:t>
            </a:r>
            <a:r>
              <a:rPr lang="es-ES" dirty="0" err="1"/>
              <a:t>override</a:t>
            </a:r>
            <a:r>
              <a:rPr lang="es-ES" dirty="0"/>
              <a:t> </a:t>
            </a:r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OnModelCreating</a:t>
            </a:r>
            <a:r>
              <a:rPr lang="es-ES" dirty="0"/>
              <a:t>(</a:t>
            </a:r>
            <a:r>
              <a:rPr lang="es-ES" dirty="0" err="1"/>
              <a:t>ModelBuilder</a:t>
            </a:r>
            <a:r>
              <a:rPr lang="es-ES" dirty="0"/>
              <a:t> </a:t>
            </a:r>
            <a:r>
              <a:rPr lang="es-ES" dirty="0" err="1"/>
              <a:t>modelBuilder</a:t>
            </a:r>
            <a:r>
              <a:rPr lang="es-ES" dirty="0"/>
              <a:t>)</a:t>
            </a:r>
          </a:p>
          <a:p>
            <a:pPr marL="0" indent="0">
              <a:buNone/>
            </a:pPr>
            <a:r>
              <a:rPr lang="es-ES" dirty="0"/>
              <a:t>{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err="1"/>
              <a:t>modelBuilder.ApplyConfiguration</a:t>
            </a:r>
            <a:r>
              <a:rPr lang="es-ES" dirty="0"/>
              <a:t>(new </a:t>
            </a:r>
            <a:r>
              <a:rPr lang="es-ES" dirty="0" err="1"/>
              <a:t>ProductEntityConfiguration</a:t>
            </a:r>
            <a:r>
              <a:rPr lang="es-ES" dirty="0"/>
              <a:t>());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b="1" dirty="0" err="1"/>
              <a:t>modelBuilder.ApplyConfiguration</a:t>
            </a:r>
            <a:r>
              <a:rPr lang="es-ES" b="1" dirty="0"/>
              <a:t>(new </a:t>
            </a:r>
            <a:r>
              <a:rPr lang="es-ES" b="1" dirty="0" err="1"/>
              <a:t>ProductVendorEntityConfiguration</a:t>
            </a:r>
            <a:r>
              <a:rPr lang="es-ES" b="1" dirty="0"/>
              <a:t>());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err="1"/>
              <a:t>modelBuilder.ApplyConfiguration</a:t>
            </a:r>
            <a:r>
              <a:rPr lang="es-ES" dirty="0"/>
              <a:t>(new </a:t>
            </a:r>
            <a:r>
              <a:rPr lang="es-ES" dirty="0" err="1"/>
              <a:t>ReviewEntityConfiguration</a:t>
            </a:r>
            <a:r>
              <a:rPr lang="es-ES" dirty="0"/>
              <a:t>());</a:t>
            </a:r>
          </a:p>
          <a:p>
            <a:pPr marL="0" indent="0">
              <a:buNone/>
            </a:pPr>
            <a:r>
              <a:rPr lang="es-ES" dirty="0"/>
              <a:t>}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69C0D0-D1B3-42DB-8E9B-BF66FABEF4E2}"/>
              </a:ext>
            </a:extLst>
          </p:cNvPr>
          <p:cNvSpPr txBox="1"/>
          <p:nvPr/>
        </p:nvSpPr>
        <p:spPr>
          <a:xfrm>
            <a:off x="105537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765518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E025-081F-4DF8-AA5D-A60CDB49E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Fluent</a:t>
            </a:r>
            <a:r>
              <a:rPr lang="es-E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53850-8D85-472F-8558-68B24E09C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6" y="1381126"/>
            <a:ext cx="10144124" cy="4867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dirty="0"/>
              <a:t> </a:t>
            </a:r>
            <a:r>
              <a:rPr lang="es-ES" sz="1800" dirty="0" err="1"/>
              <a:t>public</a:t>
            </a:r>
            <a:r>
              <a:rPr lang="es-ES" sz="1800" dirty="0"/>
              <a:t> </a:t>
            </a:r>
            <a:r>
              <a:rPr lang="es-ES" sz="1800" dirty="0" err="1"/>
              <a:t>class</a:t>
            </a:r>
            <a:r>
              <a:rPr lang="es-ES" sz="1800" dirty="0"/>
              <a:t> </a:t>
            </a:r>
            <a:r>
              <a:rPr lang="es-ES" sz="1800" dirty="0" err="1"/>
              <a:t>ProductEntityConfiguration</a:t>
            </a:r>
            <a:r>
              <a:rPr lang="es-ES" sz="1800" dirty="0"/>
              <a:t> : </a:t>
            </a:r>
            <a:r>
              <a:rPr lang="es-ES" sz="1800" dirty="0" err="1"/>
              <a:t>IEntityTypeConfiguration</a:t>
            </a:r>
            <a:r>
              <a:rPr lang="es-ES" sz="1800" dirty="0"/>
              <a:t>&lt;</a:t>
            </a:r>
            <a:r>
              <a:rPr lang="es-ES" sz="1800" dirty="0" err="1"/>
              <a:t>Product</a:t>
            </a:r>
            <a:r>
              <a:rPr lang="es-ES" sz="1800" dirty="0"/>
              <a:t>&gt;</a:t>
            </a:r>
          </a:p>
          <a:p>
            <a:pPr marL="0" indent="0">
              <a:buNone/>
            </a:pPr>
            <a:r>
              <a:rPr lang="es-ES" sz="1800" dirty="0"/>
              <a:t>{</a:t>
            </a:r>
          </a:p>
          <a:p>
            <a:pPr marL="0" indent="0">
              <a:buNone/>
            </a:pPr>
            <a:r>
              <a:rPr lang="en-US" sz="1800" dirty="0"/>
              <a:t>        public void Configure(</a:t>
            </a:r>
            <a:r>
              <a:rPr lang="en-US" sz="1800" dirty="0" err="1"/>
              <a:t>EntityTypeBuilder</a:t>
            </a:r>
            <a:r>
              <a:rPr lang="en-US" sz="1800" dirty="0"/>
              <a:t>&lt;Product&gt; builder)</a:t>
            </a:r>
          </a:p>
          <a:p>
            <a:pPr marL="0" indent="0">
              <a:buNone/>
            </a:pPr>
            <a:r>
              <a:rPr lang="es-ES" sz="1800" dirty="0"/>
              <a:t>        {</a:t>
            </a:r>
          </a:p>
          <a:p>
            <a:pPr marL="0" indent="0">
              <a:buNone/>
            </a:pPr>
            <a:r>
              <a:rPr lang="es-ES" sz="1800" dirty="0"/>
              <a:t>            </a:t>
            </a:r>
            <a:r>
              <a:rPr lang="es-ES" sz="1800" dirty="0" err="1"/>
              <a:t>builder.Property</a:t>
            </a:r>
            <a:r>
              <a:rPr lang="es-ES" sz="1800" dirty="0"/>
              <a:t>(x =&gt; </a:t>
            </a:r>
            <a:r>
              <a:rPr lang="es-ES" sz="1800" dirty="0" err="1"/>
              <a:t>x.Id</a:t>
            </a:r>
            <a:r>
              <a:rPr lang="es-ES" sz="1800" dirty="0"/>
              <a:t>).</a:t>
            </a:r>
            <a:r>
              <a:rPr lang="es-ES" sz="1800" b="1" dirty="0" err="1"/>
              <a:t>ValueGeneratedOnAdd</a:t>
            </a:r>
            <a:r>
              <a:rPr lang="es-ES" sz="1800" dirty="0"/>
              <a:t>();</a:t>
            </a:r>
          </a:p>
          <a:p>
            <a:pPr marL="0" indent="0">
              <a:buNone/>
            </a:pPr>
            <a:r>
              <a:rPr lang="en-US" sz="1800" dirty="0"/>
              <a:t>            </a:t>
            </a:r>
            <a:r>
              <a:rPr lang="en-US" sz="1800" dirty="0" err="1"/>
              <a:t>builder.Property</a:t>
            </a:r>
            <a:r>
              <a:rPr lang="en-US" sz="1800" dirty="0"/>
              <a:t>(p =&gt; </a:t>
            </a:r>
            <a:r>
              <a:rPr lang="en-US" sz="1800" dirty="0" err="1"/>
              <a:t>p.PublishedOn</a:t>
            </a:r>
            <a:r>
              <a:rPr lang="en-US" sz="1800" dirty="0"/>
              <a:t>).</a:t>
            </a:r>
            <a:r>
              <a:rPr lang="en-US" sz="1800" b="1" dirty="0" err="1"/>
              <a:t>HasColumnType</a:t>
            </a:r>
            <a:r>
              <a:rPr lang="en-US" sz="1800" dirty="0"/>
              <a:t>("date");</a:t>
            </a:r>
          </a:p>
          <a:p>
            <a:pPr marL="0" indent="0">
              <a:buNone/>
            </a:pPr>
            <a:r>
              <a:rPr lang="en-US" sz="1800" dirty="0"/>
              <a:t>            </a:t>
            </a:r>
            <a:r>
              <a:rPr lang="en-US" sz="1800" dirty="0" err="1"/>
              <a:t>builder.Property</a:t>
            </a:r>
            <a:r>
              <a:rPr lang="en-US" sz="1800" dirty="0"/>
              <a:t>(p =&gt; </a:t>
            </a:r>
            <a:r>
              <a:rPr lang="en-US" sz="1800" dirty="0" err="1"/>
              <a:t>p.Price</a:t>
            </a:r>
            <a:r>
              <a:rPr lang="en-US" sz="1800" dirty="0"/>
              <a:t>).</a:t>
            </a:r>
            <a:r>
              <a:rPr lang="en-US" sz="1800" b="1" dirty="0" err="1"/>
              <a:t>HasColumnType</a:t>
            </a:r>
            <a:r>
              <a:rPr lang="en-US" sz="1800" dirty="0"/>
              <a:t>("decimal(10,2)");</a:t>
            </a:r>
          </a:p>
          <a:p>
            <a:pPr marL="0" indent="0">
              <a:buNone/>
            </a:pPr>
            <a:r>
              <a:rPr lang="es-ES" sz="1800" dirty="0"/>
              <a:t>            </a:t>
            </a:r>
            <a:r>
              <a:rPr lang="es-ES" sz="1800" dirty="0" err="1"/>
              <a:t>builder.Property</a:t>
            </a:r>
            <a:r>
              <a:rPr lang="es-ES" sz="1800" dirty="0"/>
              <a:t>(x =&gt; </a:t>
            </a:r>
            <a:r>
              <a:rPr lang="es-ES" sz="1800" dirty="0" err="1"/>
              <a:t>x.ImageUrl</a:t>
            </a:r>
            <a:r>
              <a:rPr lang="es-ES" sz="1800" dirty="0"/>
              <a:t>).</a:t>
            </a:r>
            <a:r>
              <a:rPr lang="es-ES" sz="1800" b="1" dirty="0" err="1"/>
              <a:t>IsUnicode</a:t>
            </a:r>
            <a:r>
              <a:rPr lang="es-ES" sz="1800" dirty="0"/>
              <a:t>(false);</a:t>
            </a:r>
          </a:p>
          <a:p>
            <a:pPr marL="0" indent="0">
              <a:buNone/>
            </a:pPr>
            <a:r>
              <a:rPr lang="en-US" sz="1800" dirty="0"/>
              <a:t>            </a:t>
            </a:r>
            <a:r>
              <a:rPr lang="en-US" sz="1800" dirty="0" err="1"/>
              <a:t>builder.</a:t>
            </a:r>
            <a:r>
              <a:rPr lang="en-US" sz="1800" b="1" dirty="0" err="1"/>
              <a:t>HasIndex</a:t>
            </a:r>
            <a:r>
              <a:rPr lang="en-US" sz="1800" dirty="0"/>
              <a:t>(x =&gt; </a:t>
            </a:r>
            <a:r>
              <a:rPr lang="en-US" sz="1800" dirty="0" err="1"/>
              <a:t>x.PublishedOn</a:t>
            </a:r>
            <a:r>
              <a:rPr lang="en-US" sz="1800" dirty="0"/>
              <a:t>);</a:t>
            </a:r>
          </a:p>
          <a:p>
            <a:pPr marL="0" indent="0">
              <a:buNone/>
            </a:pPr>
            <a:r>
              <a:rPr lang="es-ES" sz="1800" dirty="0"/>
              <a:t> 	    </a:t>
            </a:r>
            <a:r>
              <a:rPr lang="es-ES" sz="1800" dirty="0" err="1"/>
              <a:t>builder.</a:t>
            </a:r>
            <a:r>
              <a:rPr lang="es-ES" sz="1800" b="1" dirty="0" err="1"/>
              <a:t>HasQueryFilter</a:t>
            </a:r>
            <a:r>
              <a:rPr lang="es-ES" sz="1800" dirty="0"/>
              <a:t>(p =&gt; !</a:t>
            </a:r>
            <a:r>
              <a:rPr lang="es-ES" sz="1800" dirty="0" err="1"/>
              <a:t>p.SoftDeleted</a:t>
            </a:r>
            <a:r>
              <a:rPr lang="es-ES" sz="1800" dirty="0"/>
              <a:t>);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}</a:t>
            </a:r>
          </a:p>
          <a:p>
            <a:pPr marL="0" indent="0">
              <a:buNone/>
            </a:pPr>
            <a:r>
              <a:rPr lang="es-ES" sz="1800" dirty="0"/>
              <a:t>}</a:t>
            </a:r>
          </a:p>
          <a:p>
            <a:pPr marL="0" indent="0">
              <a:buNone/>
            </a:pPr>
            <a:endParaRPr lang="es-E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E5C59-4D46-47DC-9A43-EFB4E3AD3A51}"/>
              </a:ext>
            </a:extLst>
          </p:cNvPr>
          <p:cNvSpPr txBox="1"/>
          <p:nvPr/>
        </p:nvSpPr>
        <p:spPr>
          <a:xfrm>
            <a:off x="10660381" y="45271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66759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D7E75-5EEA-4F10-828E-0CF0DCAB2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28329"/>
            <a:ext cx="10018881" cy="89983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ES" sz="3600" dirty="0"/>
              <a:t>Pequeños detalles hacen grandes diferencias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14931E-7ED8-4124-B561-1B3AB4EDCCD3}"/>
              </a:ext>
            </a:extLst>
          </p:cNvPr>
          <p:cNvSpPr txBox="1"/>
          <p:nvPr/>
        </p:nvSpPr>
        <p:spPr>
          <a:xfrm>
            <a:off x="1062037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60191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21804-943F-4A63-B9AA-0260DE4F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User</a:t>
            </a:r>
            <a:r>
              <a:rPr lang="es-ES" dirty="0"/>
              <a:t> </a:t>
            </a:r>
            <a:r>
              <a:rPr lang="es-ES" dirty="0" err="1"/>
              <a:t>defined</a:t>
            </a:r>
            <a:r>
              <a:rPr lang="es-ES" dirty="0"/>
              <a:t> </a:t>
            </a:r>
            <a:r>
              <a:rPr lang="es-ES" dirty="0" err="1"/>
              <a:t>functions</a:t>
            </a:r>
            <a:r>
              <a:rPr lang="es-ES" dirty="0"/>
              <a:t> (UDF)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B6BDC-60EF-472A-A0FF-F7EDC35CC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1608" y="3255553"/>
            <a:ext cx="8946541" cy="889065"/>
          </a:xfrm>
        </p:spPr>
        <p:txBody>
          <a:bodyPr/>
          <a:lstStyle/>
          <a:p>
            <a:r>
              <a:rPr lang="es-ES" dirty="0"/>
              <a:t>Crear funciones escalares nativas del motor de base datos y utilizarlas en las consultas EF Core.</a:t>
            </a:r>
          </a:p>
          <a:p>
            <a:pPr marL="0" indent="0">
              <a:buNone/>
            </a:pPr>
            <a:endParaRPr lang="es-ES" dirty="0"/>
          </a:p>
          <a:p>
            <a:endParaRPr lang="es-ES" dirty="0"/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C9D8C-295D-4EBC-977D-192308DF7E45}"/>
              </a:ext>
            </a:extLst>
          </p:cNvPr>
          <p:cNvSpPr txBox="1"/>
          <p:nvPr/>
        </p:nvSpPr>
        <p:spPr>
          <a:xfrm>
            <a:off x="105664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0112100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F90A-4EB5-46F2-9B1B-755B20FC6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User</a:t>
            </a:r>
            <a:r>
              <a:rPr lang="es-ES" dirty="0"/>
              <a:t> </a:t>
            </a:r>
            <a:r>
              <a:rPr lang="es-ES" dirty="0" err="1"/>
              <a:t>defined</a:t>
            </a:r>
            <a:r>
              <a:rPr lang="es-ES" dirty="0"/>
              <a:t> </a:t>
            </a:r>
            <a:r>
              <a:rPr lang="es-ES" dirty="0" err="1"/>
              <a:t>functions</a:t>
            </a:r>
            <a:r>
              <a:rPr lang="es-ES" dirty="0"/>
              <a:t> (UDF)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B37F6-1DB9-43D6-B083-1F39334BD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	</a:t>
            </a:r>
          </a:p>
          <a:p>
            <a:pPr marL="0" indent="0">
              <a:buNone/>
            </a:pPr>
            <a:r>
              <a:rPr lang="es-ES" dirty="0"/>
              <a:t>	Ventajas:</a:t>
            </a:r>
          </a:p>
          <a:p>
            <a:pPr lvl="1"/>
            <a:r>
              <a:rPr lang="es-ES" dirty="0"/>
              <a:t>Ciertos cálculos son más rápidos del lado del servidor.</a:t>
            </a:r>
          </a:p>
          <a:p>
            <a:pPr lvl="1"/>
            <a:r>
              <a:rPr lang="es-ES" dirty="0"/>
              <a:t>Realizar cálculos complejos sin tener que trasladarlo a LINQ.</a:t>
            </a:r>
          </a:p>
          <a:p>
            <a:pPr marL="457200" lvl="1" indent="0">
              <a:buNone/>
            </a:pPr>
            <a:endParaRPr lang="es-ES" dirty="0"/>
          </a:p>
          <a:p>
            <a:pPr marL="457200" lvl="1" indent="0">
              <a:buNone/>
            </a:pPr>
            <a:r>
              <a:rPr lang="es-ES" dirty="0"/>
              <a:t>Inconvenientes:</a:t>
            </a:r>
          </a:p>
          <a:p>
            <a:pPr lvl="1"/>
            <a:r>
              <a:rPr lang="es-ES" dirty="0"/>
              <a:t>Rompemos con la abstracción del motor de base de datos.</a:t>
            </a:r>
          </a:p>
          <a:p>
            <a:pPr lvl="1"/>
            <a:r>
              <a:rPr lang="es-ES" dirty="0"/>
              <a:t>Introducir la sentencia de creación de la función en una migración.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D330E8-B959-4EE8-BD56-6745D04B0799}"/>
              </a:ext>
            </a:extLst>
          </p:cNvPr>
          <p:cNvSpPr txBox="1"/>
          <p:nvPr/>
        </p:nvSpPr>
        <p:spPr>
          <a:xfrm>
            <a:off x="106680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2594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46052-8D5E-4D80-B5A2-A4EC6FA1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+mn-lt"/>
                <a:cs typeface="Arial" panose="020B0604020202020204" pitchFamily="34" charset="0"/>
              </a:rPr>
              <a:t>Introducción a EF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909FF-67CC-4137-8B18-E74118E46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>
                <a:latin typeface="+mn-lt"/>
                <a:cs typeface="Arial" panose="020B0604020202020204" pitchFamily="34" charset="0"/>
              </a:rPr>
              <a:t>EF Core es una versión ligera, extensible y multiplataforma de la tecnología de acceso de datos </a:t>
            </a:r>
            <a:r>
              <a:rPr lang="es-ES" dirty="0" err="1">
                <a:latin typeface="+mn-lt"/>
                <a:cs typeface="Arial" panose="020B0604020202020204" pitchFamily="34" charset="0"/>
              </a:rPr>
              <a:t>Entity</a:t>
            </a:r>
            <a:r>
              <a:rPr lang="es-ES" dirty="0">
                <a:latin typeface="+mn-lt"/>
                <a:cs typeface="Arial" panose="020B0604020202020204" pitchFamily="34" charset="0"/>
              </a:rPr>
              <a:t> Framework.</a:t>
            </a:r>
          </a:p>
          <a:p>
            <a:r>
              <a:rPr lang="es-ES" dirty="0">
                <a:latin typeface="+mn-lt"/>
                <a:cs typeface="Arial" panose="020B0604020202020204" pitchFamily="34" charset="0"/>
              </a:rPr>
              <a:t>Funciona sobre Windows, Linux, Apple y sobre el actual .NET Framework.</a:t>
            </a:r>
          </a:p>
          <a:p>
            <a:r>
              <a:rPr lang="es-ES" dirty="0">
                <a:latin typeface="+mn-lt"/>
                <a:cs typeface="Arial" panose="020B0604020202020204" pitchFamily="34" charset="0"/>
              </a:rPr>
              <a:t>Mantiene la misma interfaz que EF 6.x pero tiene bastantes cambios por debajo:</a:t>
            </a:r>
          </a:p>
          <a:p>
            <a:pPr lvl="1"/>
            <a:r>
              <a:rPr lang="es-ES" dirty="0">
                <a:latin typeface="+mn-lt"/>
                <a:cs typeface="Arial" panose="020B0604020202020204" pitchFamily="34" charset="0"/>
              </a:rPr>
              <a:t>Puede operar con bases de datos NoSQL.</a:t>
            </a:r>
          </a:p>
          <a:p>
            <a:pPr lvl="1"/>
            <a:r>
              <a:rPr lang="es-ES" dirty="0">
                <a:latin typeface="+mn-lt"/>
                <a:cs typeface="Arial" panose="020B0604020202020204" pitchFamily="34" charset="0"/>
              </a:rPr>
              <a:t>Gran variedad de proveedores soportados: </a:t>
            </a:r>
            <a:r>
              <a:rPr lang="es-ES" dirty="0">
                <a:latin typeface="+mn-lt"/>
              </a:rPr>
              <a:t>SQL Server, SQL Server Compact </a:t>
            </a:r>
            <a:r>
              <a:rPr lang="es-ES" dirty="0" err="1">
                <a:latin typeface="+mn-lt"/>
              </a:rPr>
              <a:t>Edition</a:t>
            </a:r>
            <a:r>
              <a:rPr lang="es-ES" dirty="0">
                <a:latin typeface="+mn-lt"/>
              </a:rPr>
              <a:t>, SQLite, </a:t>
            </a:r>
            <a:r>
              <a:rPr lang="es-ES" dirty="0" err="1">
                <a:latin typeface="+mn-lt"/>
              </a:rPr>
              <a:t>InMemory</a:t>
            </a:r>
            <a:r>
              <a:rPr lang="es-ES" dirty="0">
                <a:latin typeface="+mn-lt"/>
              </a:rPr>
              <a:t>, PostgreSQL, MySQL, DB2, </a:t>
            </a:r>
            <a:r>
              <a:rPr lang="es-ES" dirty="0" err="1">
                <a:latin typeface="+mn-lt"/>
              </a:rPr>
              <a:t>MyCat</a:t>
            </a:r>
            <a:r>
              <a:rPr lang="es-ES" dirty="0">
                <a:latin typeface="+mn-lt"/>
              </a:rPr>
              <a:t>, Oracle.</a:t>
            </a:r>
          </a:p>
          <a:p>
            <a:pPr lvl="1"/>
            <a:r>
              <a:rPr lang="es-ES" dirty="0">
                <a:latin typeface="+mn-lt"/>
                <a:cs typeface="Arial" panose="020B0604020202020204" pitchFamily="34" charset="0"/>
              </a:rPr>
              <a:t>Nuevas características: propiedades </a:t>
            </a:r>
            <a:r>
              <a:rPr lang="es-ES" dirty="0" err="1">
                <a:latin typeface="+mn-lt"/>
                <a:cs typeface="Arial" panose="020B0604020202020204" pitchFamily="34" charset="0"/>
              </a:rPr>
              <a:t>shadow</a:t>
            </a:r>
            <a:r>
              <a:rPr lang="es-ES" dirty="0">
                <a:latin typeface="+mn-lt"/>
                <a:cs typeface="Arial" panose="020B0604020202020204" pitchFamily="34" charset="0"/>
              </a:rPr>
              <a:t>, Client vs Server </a:t>
            </a:r>
            <a:r>
              <a:rPr lang="es-ES" dirty="0" err="1">
                <a:latin typeface="+mn-lt"/>
                <a:cs typeface="Arial" panose="020B0604020202020204" pitchFamily="34" charset="0"/>
              </a:rPr>
              <a:t>evaluation</a:t>
            </a:r>
            <a:r>
              <a:rPr lang="es-ES" dirty="0">
                <a:latin typeface="+mn-lt"/>
                <a:cs typeface="Arial" panose="020B0604020202020204" pitchFamily="34" charset="0"/>
              </a:rPr>
              <a:t>, </a:t>
            </a:r>
            <a:r>
              <a:rPr lang="es-ES" dirty="0" err="1">
                <a:latin typeface="+mn-lt"/>
                <a:cs typeface="Arial" panose="020B0604020202020204" pitchFamily="34" charset="0"/>
              </a:rPr>
              <a:t>batching</a:t>
            </a:r>
            <a:r>
              <a:rPr lang="es-ES" dirty="0">
                <a:latin typeface="+mn-lt"/>
                <a:cs typeface="Arial" panose="020B0604020202020204" pitchFamily="34" charset="0"/>
              </a:rPr>
              <a:t> de </a:t>
            </a:r>
            <a:r>
              <a:rPr lang="es-ES" dirty="0" err="1">
                <a:latin typeface="+mn-lt"/>
                <a:cs typeface="Arial" panose="020B0604020202020204" pitchFamily="34" charset="0"/>
              </a:rPr>
              <a:t>queries</a:t>
            </a:r>
            <a:r>
              <a:rPr lang="es-ES" dirty="0">
                <a:latin typeface="+mn-lt"/>
                <a:cs typeface="Arial" panose="020B0604020202020204" pitchFamily="34" charset="0"/>
              </a:rPr>
              <a:t>, </a:t>
            </a:r>
            <a:r>
              <a:rPr lang="es-ES" u="sng" dirty="0">
                <a:latin typeface="+mn-lt"/>
                <a:cs typeface="Arial" panose="020B0604020202020204" pitchFamily="34" charset="0"/>
              </a:rPr>
              <a:t>generación de SQL mejorada</a:t>
            </a:r>
            <a:r>
              <a:rPr lang="es-ES" dirty="0">
                <a:latin typeface="+mn-lt"/>
                <a:cs typeface="Arial" panose="020B0604020202020204" pitchFamily="34" charset="0"/>
              </a:rPr>
              <a:t>,…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92DB9F-2BDF-48A3-809A-2F4C4D716082}"/>
              </a:ext>
            </a:extLst>
          </p:cNvPr>
          <p:cNvSpPr txBox="1"/>
          <p:nvPr/>
        </p:nvSpPr>
        <p:spPr>
          <a:xfrm>
            <a:off x="10601325" y="452718"/>
            <a:ext cx="30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0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1965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3952-9ED1-4CF4-AB8A-8411B2C2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User</a:t>
            </a:r>
            <a:r>
              <a:rPr lang="es-ES" dirty="0"/>
              <a:t> </a:t>
            </a:r>
            <a:r>
              <a:rPr lang="es-ES" dirty="0" err="1"/>
              <a:t>defined</a:t>
            </a:r>
            <a:r>
              <a:rPr lang="es-ES" dirty="0"/>
              <a:t> </a:t>
            </a:r>
            <a:r>
              <a:rPr lang="es-ES" dirty="0" err="1"/>
              <a:t>functions</a:t>
            </a:r>
            <a:r>
              <a:rPr lang="es-ES" dirty="0"/>
              <a:t> (UDF)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195AF-A8E9-4E90-9DF8-3CAABE97B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91408" cy="41954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dirty="0"/>
              <a:t>Ejemplo: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[</a:t>
            </a:r>
            <a:r>
              <a:rPr lang="es-ES" dirty="0" err="1"/>
              <a:t>DbFunction</a:t>
            </a:r>
            <a:r>
              <a:rPr lang="es-ES" dirty="0"/>
              <a:t>("</a:t>
            </a:r>
            <a:r>
              <a:rPr lang="es-ES" dirty="0" err="1"/>
              <a:t>UDFAverageVotes</a:t>
            </a:r>
            <a:r>
              <a:rPr lang="es-ES" dirty="0"/>
              <a:t>", "DBO")]</a:t>
            </a:r>
          </a:p>
          <a:p>
            <a:pPr marL="0" indent="0">
              <a:buNone/>
            </a:pPr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double</a:t>
            </a:r>
            <a:r>
              <a:rPr lang="es-ES" dirty="0"/>
              <a:t>? </a:t>
            </a:r>
            <a:r>
              <a:rPr lang="es-ES" dirty="0" err="1"/>
              <a:t>UDFAverageVotes</a:t>
            </a:r>
            <a:r>
              <a:rPr lang="es-ES" dirty="0"/>
              <a:t>(</a:t>
            </a:r>
            <a:r>
              <a:rPr lang="es-ES" dirty="0" err="1"/>
              <a:t>Guid</a:t>
            </a:r>
            <a:r>
              <a:rPr lang="es-ES" dirty="0"/>
              <a:t> </a:t>
            </a:r>
            <a:r>
              <a:rPr lang="es-ES" dirty="0" err="1"/>
              <a:t>productId</a:t>
            </a:r>
            <a:r>
              <a:rPr lang="es-ES" dirty="0"/>
              <a:t>)</a:t>
            </a:r>
          </a:p>
          <a:p>
            <a:pPr marL="0" indent="0">
              <a:buNone/>
            </a:pPr>
            <a:r>
              <a:rPr lang="es-ES" dirty="0"/>
              <a:t>{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err="1"/>
              <a:t>throw</a:t>
            </a:r>
            <a:r>
              <a:rPr lang="es-ES" dirty="0"/>
              <a:t> new </a:t>
            </a:r>
            <a:r>
              <a:rPr lang="es-ES" dirty="0" err="1"/>
              <a:t>NotImplementedException</a:t>
            </a:r>
            <a:r>
              <a:rPr lang="es-ES" dirty="0"/>
              <a:t>();</a:t>
            </a:r>
          </a:p>
          <a:p>
            <a:pPr marL="0" indent="0">
              <a:buNone/>
            </a:pPr>
            <a:r>
              <a:rPr lang="es-ES" dirty="0"/>
              <a:t>}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err="1"/>
              <a:t>modelBuilder.HasDbFunction</a:t>
            </a:r>
            <a:r>
              <a:rPr lang="es-ES" dirty="0"/>
              <a:t>(() =&gt; </a:t>
            </a:r>
            <a:r>
              <a:rPr lang="es-ES" dirty="0" err="1"/>
              <a:t>MyUdfMethods.AverageVotes</a:t>
            </a:r>
            <a:r>
              <a:rPr lang="es-ES" dirty="0"/>
              <a:t>(default(</a:t>
            </a:r>
            <a:r>
              <a:rPr lang="es-ES" dirty="0" err="1"/>
              <a:t>int</a:t>
            </a:r>
            <a:r>
              <a:rPr lang="es-ES" dirty="0"/>
              <a:t>))) </a:t>
            </a:r>
          </a:p>
          <a:p>
            <a:pPr marL="0" indent="0">
              <a:buNone/>
            </a:pPr>
            <a:r>
              <a:rPr lang="es-ES" dirty="0"/>
              <a:t>.</a:t>
            </a:r>
            <a:r>
              <a:rPr lang="es-ES" dirty="0" err="1"/>
              <a:t>HasSchema</a:t>
            </a:r>
            <a:r>
              <a:rPr lang="es-ES" dirty="0"/>
              <a:t>("</a:t>
            </a:r>
            <a:r>
              <a:rPr lang="es-ES" dirty="0" err="1"/>
              <a:t>dbo</a:t>
            </a:r>
            <a:r>
              <a:rPr lang="es-ES" dirty="0"/>
              <a:t>"); 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8CB41-FF9B-4306-A568-B36DF90D465D}"/>
              </a:ext>
            </a:extLst>
          </p:cNvPr>
          <p:cNvSpPr txBox="1"/>
          <p:nvPr/>
        </p:nvSpPr>
        <p:spPr>
          <a:xfrm>
            <a:off x="10550013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388835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3D354-1B0E-47C3-AFE3-B8BC76F0F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705" y="3038601"/>
            <a:ext cx="10080883" cy="1400530"/>
          </a:xfrm>
        </p:spPr>
        <p:txBody>
          <a:bodyPr/>
          <a:lstStyle/>
          <a:p>
            <a:r>
              <a:rPr lang="es-ES" dirty="0"/>
              <a:t>14 - </a:t>
            </a:r>
            <a:r>
              <a:rPr lang="es-ES" dirty="0" err="1"/>
              <a:t>UserDefinedFunctionCommand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6A4AA-BCA2-48F9-B0EE-ECD37FB22751}"/>
              </a:ext>
            </a:extLst>
          </p:cNvPr>
          <p:cNvSpPr txBox="1"/>
          <p:nvPr/>
        </p:nvSpPr>
        <p:spPr>
          <a:xfrm>
            <a:off x="1061883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627011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16D30-8B4E-4557-82FE-9A1A7731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72B46-8B2F-4DA9-AAB8-200CAE3E1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Estados : </a:t>
            </a:r>
            <a:r>
              <a:rPr lang="es-ES" b="1" dirty="0" err="1"/>
              <a:t>Added</a:t>
            </a:r>
            <a:r>
              <a:rPr lang="es-ES" b="1" dirty="0"/>
              <a:t>, </a:t>
            </a:r>
            <a:r>
              <a:rPr lang="es-ES" b="1" dirty="0" err="1"/>
              <a:t>Unchanged</a:t>
            </a:r>
            <a:r>
              <a:rPr lang="es-ES" b="1" dirty="0"/>
              <a:t>, </a:t>
            </a:r>
            <a:r>
              <a:rPr lang="es-ES" b="1" dirty="0" err="1"/>
              <a:t>Modified</a:t>
            </a:r>
            <a:r>
              <a:rPr lang="es-ES" b="1" dirty="0"/>
              <a:t>, </a:t>
            </a:r>
            <a:r>
              <a:rPr lang="es-ES" b="1" dirty="0" err="1"/>
              <a:t>Deleted</a:t>
            </a:r>
            <a:r>
              <a:rPr lang="es-ES" b="1" dirty="0"/>
              <a:t> y </a:t>
            </a:r>
            <a:r>
              <a:rPr lang="es-ES" b="1" dirty="0" err="1"/>
              <a:t>Detached</a:t>
            </a:r>
            <a:r>
              <a:rPr lang="es-ES" b="1" dirty="0"/>
              <a:t>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Entidades </a:t>
            </a:r>
            <a:r>
              <a:rPr lang="es-ES" dirty="0" err="1"/>
              <a:t>trackeadas</a:t>
            </a:r>
            <a:r>
              <a:rPr lang="es-ES" dirty="0"/>
              <a:t>: entidades obtenidas mediante </a:t>
            </a:r>
            <a:r>
              <a:rPr lang="es-ES" dirty="0" err="1"/>
              <a:t>queries</a:t>
            </a:r>
            <a:r>
              <a:rPr lang="es-ES" dirty="0"/>
              <a:t> que no incluyen el método </a:t>
            </a:r>
            <a:r>
              <a:rPr lang="es-ES" dirty="0" err="1"/>
              <a:t>AsNoTracking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Se realiza un </a:t>
            </a:r>
            <a:r>
              <a:rPr lang="es-ES" dirty="0" err="1"/>
              <a:t>snapshot</a:t>
            </a:r>
            <a:r>
              <a:rPr lang="es-ES" dirty="0"/>
              <a:t> del “estado” de dichas entidades mediante el mecanismo </a:t>
            </a:r>
            <a:r>
              <a:rPr lang="es-ES" dirty="0" err="1"/>
              <a:t>ChangeTracker</a:t>
            </a:r>
            <a:r>
              <a:rPr lang="es-ES" dirty="0"/>
              <a:t> de EF Core.</a:t>
            </a:r>
          </a:p>
          <a:p>
            <a:endParaRPr lang="es-ES" dirty="0"/>
          </a:p>
          <a:p>
            <a:r>
              <a:rPr lang="es-ES" dirty="0"/>
              <a:t>Al llamar a </a:t>
            </a:r>
            <a:r>
              <a:rPr lang="es-ES" dirty="0" err="1"/>
              <a:t>SaveChanges</a:t>
            </a:r>
            <a:r>
              <a:rPr lang="es-ES" dirty="0"/>
              <a:t>, el método </a:t>
            </a:r>
            <a:r>
              <a:rPr lang="es-ES" dirty="0" err="1"/>
              <a:t>DetectChanges</a:t>
            </a:r>
            <a:r>
              <a:rPr lang="es-ES" dirty="0"/>
              <a:t> compara las entidades </a:t>
            </a:r>
            <a:r>
              <a:rPr lang="es-ES" dirty="0" err="1"/>
              <a:t>trackeadas</a:t>
            </a:r>
            <a:r>
              <a:rPr lang="es-ES" dirty="0"/>
              <a:t> mediante el </a:t>
            </a:r>
            <a:r>
              <a:rPr lang="es-ES" dirty="0" err="1"/>
              <a:t>snapshot</a:t>
            </a:r>
            <a:r>
              <a:rPr lang="es-ES" dirty="0"/>
              <a:t> y genera el SQL.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76A324-741F-4FE0-9282-3A250333A01E}"/>
              </a:ext>
            </a:extLst>
          </p:cNvPr>
          <p:cNvSpPr txBox="1"/>
          <p:nvPr/>
        </p:nvSpPr>
        <p:spPr>
          <a:xfrm>
            <a:off x="1063942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58495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1B1BB-4169-4F63-9B55-2D103FD67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(</a:t>
            </a:r>
            <a:r>
              <a:rPr lang="es-ES" dirty="0" err="1"/>
              <a:t>queries</a:t>
            </a:r>
            <a:r>
              <a:rPr lang="es-E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17867-B14B-43F7-9277-944AAC1C3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71910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(TIP 1) El método </a:t>
            </a:r>
            <a:r>
              <a:rPr lang="es-ES" dirty="0" err="1"/>
              <a:t>AsNoTracking</a:t>
            </a:r>
            <a:r>
              <a:rPr lang="es-ES" dirty="0"/>
              <a:t> para lecturas.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sz="2400" dirty="0" err="1"/>
              <a:t>var</a:t>
            </a:r>
            <a:r>
              <a:rPr lang="es-ES" sz="2400" dirty="0"/>
              <a:t> </a:t>
            </a:r>
            <a:r>
              <a:rPr lang="es-ES" sz="2400" dirty="0" err="1"/>
              <a:t>result</a:t>
            </a:r>
            <a:r>
              <a:rPr lang="es-ES" sz="2400" dirty="0"/>
              <a:t> = </a:t>
            </a:r>
            <a:r>
              <a:rPr lang="es-ES" sz="2400" dirty="0" err="1"/>
              <a:t>context.Products</a:t>
            </a:r>
            <a:endParaRPr lang="es-ES" sz="2400" dirty="0"/>
          </a:p>
          <a:p>
            <a:pPr marL="0" indent="0">
              <a:buNone/>
            </a:pPr>
            <a:r>
              <a:rPr lang="es-ES" sz="2400" dirty="0"/>
              <a:t>		</a:t>
            </a:r>
            <a:r>
              <a:rPr lang="es-ES" sz="2400" b="1" dirty="0"/>
              <a:t>.</a:t>
            </a:r>
            <a:r>
              <a:rPr lang="es-ES" sz="2400" b="1" dirty="0" err="1"/>
              <a:t>AsNoTracking</a:t>
            </a:r>
            <a:r>
              <a:rPr lang="es-ES" sz="2400" b="1" dirty="0"/>
              <a:t>()            </a:t>
            </a:r>
            <a:r>
              <a:rPr lang="es-ES" sz="2400" dirty="0">
                <a:sym typeface="Wingdings" panose="05000000000000000000" pitchFamily="2" charset="2"/>
              </a:rPr>
              <a:t>  No genera </a:t>
            </a:r>
            <a:r>
              <a:rPr lang="es-ES" sz="2400" dirty="0" err="1">
                <a:sym typeface="Wingdings" panose="05000000000000000000" pitchFamily="2" charset="2"/>
              </a:rPr>
              <a:t>snapshot</a:t>
            </a:r>
            <a:endParaRPr lang="es-ES" sz="2400" dirty="0"/>
          </a:p>
          <a:p>
            <a:pPr marL="0" indent="0">
              <a:buNone/>
            </a:pPr>
            <a:r>
              <a:rPr lang="es-ES" sz="2400" dirty="0"/>
              <a:t>		.</a:t>
            </a:r>
            <a:r>
              <a:rPr lang="es-ES" sz="2400" dirty="0" err="1"/>
              <a:t>ToList</a:t>
            </a:r>
            <a:r>
              <a:rPr lang="es-ES" sz="2400" dirty="0"/>
              <a:t>();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3B6AD8-89EB-4B7C-9411-905D48A82FD0}"/>
              </a:ext>
            </a:extLst>
          </p:cNvPr>
          <p:cNvSpPr txBox="1"/>
          <p:nvPr/>
        </p:nvSpPr>
        <p:spPr>
          <a:xfrm>
            <a:off x="105918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518395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BDED9-06A0-40A4-A595-32062CAA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(</a:t>
            </a:r>
            <a:r>
              <a:rPr lang="es-ES" dirty="0" err="1"/>
              <a:t>Add</a:t>
            </a:r>
            <a:r>
              <a:rPr lang="es-E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CECDC-E19D-4E64-BB3A-5D824710A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54215" cy="4195481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(TIP 3a) Set </a:t>
            </a:r>
            <a:r>
              <a:rPr lang="es-ES" i="1" dirty="0" err="1"/>
              <a:t>AutoDetectChangesEnabled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false.</a:t>
            </a:r>
          </a:p>
          <a:p>
            <a:pPr marL="457200" lvl="1" indent="0">
              <a:buNone/>
            </a:pPr>
            <a:endParaRPr lang="es-ES" dirty="0"/>
          </a:p>
          <a:p>
            <a:pPr marL="457200" lvl="1" indent="0">
              <a:buNone/>
            </a:pPr>
            <a:r>
              <a:rPr lang="es-ES" dirty="0"/>
              <a:t>Ej.:</a:t>
            </a:r>
          </a:p>
          <a:p>
            <a:pPr marL="457200" lvl="1" indent="0">
              <a:buNone/>
            </a:pPr>
            <a:r>
              <a:rPr lang="es-ES" dirty="0" err="1"/>
              <a:t>using</a:t>
            </a:r>
            <a:r>
              <a:rPr lang="es-ES" dirty="0"/>
              <a:t>(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context</a:t>
            </a:r>
            <a:r>
              <a:rPr lang="es-ES" dirty="0"/>
              <a:t> = new </a:t>
            </a:r>
            <a:r>
              <a:rPr lang="es-ES" dirty="0" err="1"/>
              <a:t>DataContext</a:t>
            </a:r>
            <a:r>
              <a:rPr lang="es-ES" dirty="0"/>
              <a:t>())</a:t>
            </a:r>
          </a:p>
          <a:p>
            <a:pPr marL="457200" lvl="1" indent="0">
              <a:buNone/>
            </a:pPr>
            <a:r>
              <a:rPr lang="es-ES" dirty="0"/>
              <a:t>{</a:t>
            </a:r>
          </a:p>
          <a:p>
            <a:pPr marL="457200" lvl="1" indent="0">
              <a:buNone/>
            </a:pPr>
            <a:r>
              <a:rPr lang="es-ES" dirty="0"/>
              <a:t>	</a:t>
            </a:r>
            <a:r>
              <a:rPr lang="es-ES" dirty="0" err="1"/>
              <a:t>forEach</a:t>
            </a:r>
            <a:r>
              <a:rPr lang="es-ES" dirty="0"/>
              <a:t>(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vendor</a:t>
            </a:r>
            <a:r>
              <a:rPr lang="es-ES" dirty="0"/>
              <a:t> in </a:t>
            </a:r>
            <a:r>
              <a:rPr lang="es-ES" dirty="0" err="1"/>
              <a:t>vendors</a:t>
            </a:r>
            <a:r>
              <a:rPr lang="es-ES" dirty="0"/>
              <a:t>)</a:t>
            </a:r>
          </a:p>
          <a:p>
            <a:pPr marL="457200" lvl="1" indent="0">
              <a:buNone/>
            </a:pPr>
            <a:r>
              <a:rPr lang="es-ES" dirty="0"/>
              <a:t>	{</a:t>
            </a:r>
          </a:p>
          <a:p>
            <a:pPr marL="457200" lvl="1" indent="0">
              <a:buNone/>
            </a:pPr>
            <a:r>
              <a:rPr lang="es-ES" dirty="0"/>
              <a:t>		</a:t>
            </a:r>
            <a:r>
              <a:rPr lang="es-ES" dirty="0" err="1"/>
              <a:t>context.Add</a:t>
            </a:r>
            <a:r>
              <a:rPr lang="es-ES" dirty="0"/>
              <a:t>(</a:t>
            </a:r>
            <a:r>
              <a:rPr lang="es-ES" dirty="0" err="1"/>
              <a:t>vendor</a:t>
            </a:r>
            <a:r>
              <a:rPr lang="es-ES" dirty="0"/>
              <a:t>);</a:t>
            </a:r>
          </a:p>
          <a:p>
            <a:pPr marL="457200" lvl="1" indent="0">
              <a:buNone/>
            </a:pPr>
            <a:r>
              <a:rPr lang="es-ES" dirty="0"/>
              <a:t>	}</a:t>
            </a:r>
          </a:p>
          <a:p>
            <a:pPr marL="457200" lvl="1" indent="0">
              <a:buNone/>
            </a:pPr>
            <a:r>
              <a:rPr lang="es-ES" dirty="0"/>
              <a:t>	</a:t>
            </a:r>
            <a:r>
              <a:rPr lang="es-ES" dirty="0" err="1"/>
              <a:t>context.SaveChanges</a:t>
            </a:r>
            <a:r>
              <a:rPr lang="es-ES" dirty="0"/>
              <a:t>();</a:t>
            </a:r>
          </a:p>
          <a:p>
            <a:pPr marL="457200" lvl="1" indent="0">
              <a:buNone/>
            </a:pPr>
            <a:r>
              <a:rPr lang="es-ES" dirty="0"/>
              <a:t>}</a:t>
            </a:r>
          </a:p>
          <a:p>
            <a:pPr marL="457200" lvl="1" indent="0">
              <a:buNone/>
            </a:pPr>
            <a:r>
              <a:rPr lang="es-ES" dirty="0"/>
              <a:t>Cada llamada al método </a:t>
            </a:r>
            <a:r>
              <a:rPr lang="es-ES" dirty="0" err="1"/>
              <a:t>Add</a:t>
            </a:r>
            <a:r>
              <a:rPr lang="es-ES" dirty="0"/>
              <a:t> llama a su vez al método </a:t>
            </a:r>
            <a:r>
              <a:rPr lang="es-ES" dirty="0" err="1"/>
              <a:t>DetectChanges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O(n</a:t>
            </a:r>
            <a:r>
              <a:rPr lang="es-ES" baseline="30000" dirty="0">
                <a:sym typeface="Wingdings" panose="05000000000000000000" pitchFamily="2" charset="2"/>
              </a:rPr>
              <a:t>2</a:t>
            </a:r>
            <a:r>
              <a:rPr lang="es-ES" dirty="0">
                <a:sym typeface="Wingdings" panose="05000000000000000000" pitchFamily="2" charset="2"/>
              </a:rPr>
              <a:t>)</a:t>
            </a:r>
            <a:endParaRPr lang="es-ES" dirty="0"/>
          </a:p>
          <a:p>
            <a:pPr marL="457200" lvl="1" indent="0">
              <a:buNone/>
            </a:pPr>
            <a:endParaRPr lang="es-ES" dirty="0"/>
          </a:p>
          <a:p>
            <a:pPr marL="457200" lvl="1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242B20-3CD0-4DF1-BBDA-E6B72FABB54F}"/>
              </a:ext>
            </a:extLst>
          </p:cNvPr>
          <p:cNvSpPr txBox="1"/>
          <p:nvPr/>
        </p:nvSpPr>
        <p:spPr>
          <a:xfrm>
            <a:off x="1063105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626009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4AA2-A3D4-44D5-8CC7-1DE2A6A0C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(</a:t>
            </a:r>
            <a:r>
              <a:rPr lang="es-ES" dirty="0" err="1"/>
              <a:t>Add</a:t>
            </a:r>
            <a:r>
              <a:rPr lang="es-E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AC2E4-626E-45AE-8F4C-F21785FB3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3092"/>
            <a:ext cx="8946541" cy="4955308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(TIP 3a) Set </a:t>
            </a:r>
            <a:r>
              <a:rPr lang="es-ES" i="1" dirty="0" err="1"/>
              <a:t>AutoDetectChangesEnabled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false.</a:t>
            </a:r>
          </a:p>
          <a:p>
            <a:pPr marL="0" indent="0">
              <a:buNone/>
            </a:pPr>
            <a:endParaRPr lang="es-ES" dirty="0"/>
          </a:p>
          <a:p>
            <a:pPr marL="457200" lvl="1" indent="0">
              <a:buNone/>
            </a:pPr>
            <a:r>
              <a:rPr lang="es-ES" dirty="0" err="1"/>
              <a:t>using</a:t>
            </a:r>
            <a:r>
              <a:rPr lang="es-ES" dirty="0"/>
              <a:t>(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context</a:t>
            </a:r>
            <a:r>
              <a:rPr lang="es-ES" dirty="0"/>
              <a:t> = new </a:t>
            </a:r>
            <a:r>
              <a:rPr lang="es-ES" dirty="0" err="1"/>
              <a:t>DataContext</a:t>
            </a:r>
            <a:r>
              <a:rPr lang="es-ES" dirty="0"/>
              <a:t>())</a:t>
            </a:r>
          </a:p>
          <a:p>
            <a:pPr marL="457200" lvl="1" indent="0">
              <a:buNone/>
            </a:pPr>
            <a:r>
              <a:rPr lang="es-ES" dirty="0"/>
              <a:t>{</a:t>
            </a:r>
          </a:p>
          <a:p>
            <a:pPr marL="457200" lvl="1" indent="0">
              <a:buNone/>
            </a:pPr>
            <a:r>
              <a:rPr lang="es-ES" dirty="0"/>
              <a:t>	try</a:t>
            </a:r>
          </a:p>
          <a:p>
            <a:pPr marL="457200" lvl="1" indent="0">
              <a:buNone/>
            </a:pPr>
            <a:r>
              <a:rPr lang="es-ES" dirty="0"/>
              <a:t>	{</a:t>
            </a:r>
          </a:p>
          <a:p>
            <a:pPr marL="457200" lvl="1" indent="0">
              <a:buNone/>
            </a:pPr>
            <a:r>
              <a:rPr lang="es-ES" dirty="0"/>
              <a:t>		</a:t>
            </a:r>
            <a:r>
              <a:rPr lang="es-ES" dirty="0" err="1"/>
              <a:t>context.Configuration.AutoDetectChangesEnabled</a:t>
            </a:r>
            <a:r>
              <a:rPr lang="es-ES" dirty="0"/>
              <a:t> = false;</a:t>
            </a:r>
          </a:p>
          <a:p>
            <a:pPr marL="457200" lvl="1" indent="0">
              <a:buNone/>
            </a:pPr>
            <a:r>
              <a:rPr lang="es-ES" dirty="0"/>
              <a:t>		</a:t>
            </a:r>
            <a:r>
              <a:rPr lang="es-ES" dirty="0" err="1"/>
              <a:t>vendors.ForEach</a:t>
            </a:r>
            <a:r>
              <a:rPr lang="es-ES" dirty="0"/>
              <a:t>(x=&gt; </a:t>
            </a:r>
            <a:r>
              <a:rPr lang="es-ES" dirty="0" err="1"/>
              <a:t>context.Add</a:t>
            </a:r>
            <a:r>
              <a:rPr lang="es-ES" dirty="0"/>
              <a:t>(x));</a:t>
            </a:r>
          </a:p>
          <a:p>
            <a:pPr marL="457200" lvl="1" indent="0">
              <a:buNone/>
            </a:pPr>
            <a:r>
              <a:rPr lang="es-ES" dirty="0"/>
              <a:t>	}</a:t>
            </a:r>
          </a:p>
          <a:p>
            <a:pPr marL="457200" lvl="1" indent="0">
              <a:buNone/>
            </a:pPr>
            <a:r>
              <a:rPr lang="es-ES" dirty="0"/>
              <a:t>	</a:t>
            </a:r>
            <a:r>
              <a:rPr lang="es-ES" dirty="0" err="1"/>
              <a:t>finally</a:t>
            </a:r>
            <a:endParaRPr lang="es-ES" dirty="0"/>
          </a:p>
          <a:p>
            <a:pPr marL="457200" lvl="1" indent="0">
              <a:buNone/>
            </a:pPr>
            <a:r>
              <a:rPr lang="es-ES" dirty="0"/>
              <a:t>	{</a:t>
            </a:r>
          </a:p>
          <a:p>
            <a:pPr marL="457200" lvl="1" indent="0">
              <a:buNone/>
            </a:pPr>
            <a:r>
              <a:rPr lang="es-ES" dirty="0"/>
              <a:t>		</a:t>
            </a:r>
            <a:r>
              <a:rPr lang="es-ES" dirty="0" err="1"/>
              <a:t>context.Configuration.AutoDetectChangesEnabled</a:t>
            </a:r>
            <a:r>
              <a:rPr lang="es-ES" dirty="0"/>
              <a:t> = true;</a:t>
            </a:r>
          </a:p>
          <a:p>
            <a:pPr marL="457200" lvl="1" indent="0">
              <a:buNone/>
            </a:pPr>
            <a:r>
              <a:rPr lang="es-ES" dirty="0"/>
              <a:t>	}</a:t>
            </a:r>
          </a:p>
          <a:p>
            <a:pPr marL="457200" lvl="1" indent="0">
              <a:buNone/>
            </a:pPr>
            <a:r>
              <a:rPr lang="es-ES" dirty="0"/>
              <a:t>	</a:t>
            </a:r>
            <a:r>
              <a:rPr lang="es-ES" dirty="0" err="1"/>
              <a:t>context.SaveChanges</a:t>
            </a:r>
            <a:r>
              <a:rPr lang="es-ES" dirty="0"/>
              <a:t>();</a:t>
            </a:r>
          </a:p>
          <a:p>
            <a:pPr marL="457200" lvl="1" indent="0">
              <a:buNone/>
            </a:pPr>
            <a:r>
              <a:rPr lang="es-ES" dirty="0"/>
              <a:t>}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A424CC-29E0-42C3-984F-46145E589C7E}"/>
              </a:ext>
            </a:extLst>
          </p:cNvPr>
          <p:cNvSpPr txBox="1"/>
          <p:nvPr/>
        </p:nvSpPr>
        <p:spPr>
          <a:xfrm>
            <a:off x="10594108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244518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C828C-B558-4034-BD7F-07A4FD5F8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(</a:t>
            </a:r>
            <a:r>
              <a:rPr lang="es-ES" dirty="0" err="1"/>
              <a:t>Add</a:t>
            </a:r>
            <a:r>
              <a:rPr lang="es-E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A010A-432C-459D-93D8-C364E5E7A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40874"/>
            <a:ext cx="8946541" cy="4807526"/>
          </a:xfrm>
        </p:spPr>
        <p:txBody>
          <a:bodyPr>
            <a:normAutofit/>
          </a:bodyPr>
          <a:lstStyle/>
          <a:p>
            <a:r>
              <a:rPr lang="es-ES" dirty="0"/>
              <a:t>(TIP 3b) Usar </a:t>
            </a:r>
            <a:r>
              <a:rPr lang="es-ES" dirty="0" err="1"/>
              <a:t>AddRange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457200" lvl="1" indent="0">
              <a:buNone/>
            </a:pPr>
            <a:r>
              <a:rPr lang="es-ES" dirty="0"/>
              <a:t>Añadir una lista entera en un solo comando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dirty="0" err="1">
                <a:sym typeface="Wingdings" panose="05000000000000000000" pitchFamily="2" charset="2"/>
              </a:rPr>
              <a:t>DetectChanges</a:t>
            </a:r>
            <a:r>
              <a:rPr lang="es-ES" dirty="0">
                <a:sym typeface="Wingdings" panose="05000000000000000000" pitchFamily="2" charset="2"/>
              </a:rPr>
              <a:t> no actúa hasta que todas las entidades han sido añadidas.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	Ej.:</a:t>
            </a:r>
          </a:p>
          <a:p>
            <a:pPr marL="800100" lvl="2" indent="0">
              <a:buNone/>
            </a:pPr>
            <a:r>
              <a:rPr lang="es-ES" sz="2000" dirty="0" err="1"/>
              <a:t>using</a:t>
            </a:r>
            <a:r>
              <a:rPr lang="es-ES" sz="2000" dirty="0"/>
              <a:t>(</a:t>
            </a:r>
            <a:r>
              <a:rPr lang="es-ES" sz="2000" dirty="0" err="1"/>
              <a:t>var</a:t>
            </a:r>
            <a:r>
              <a:rPr lang="es-ES" sz="2000" dirty="0"/>
              <a:t> </a:t>
            </a:r>
            <a:r>
              <a:rPr lang="es-ES" sz="2000" dirty="0" err="1"/>
              <a:t>context</a:t>
            </a:r>
            <a:r>
              <a:rPr lang="es-ES" sz="2000" dirty="0"/>
              <a:t> = new </a:t>
            </a:r>
            <a:r>
              <a:rPr lang="es-ES" sz="2000" dirty="0" err="1"/>
              <a:t>DataContext</a:t>
            </a:r>
            <a:r>
              <a:rPr lang="es-ES" sz="2000" dirty="0"/>
              <a:t>())</a:t>
            </a:r>
          </a:p>
          <a:p>
            <a:pPr marL="800100" lvl="2" indent="0">
              <a:buNone/>
            </a:pPr>
            <a:r>
              <a:rPr lang="es-ES" sz="2000" dirty="0"/>
              <a:t>{</a:t>
            </a:r>
          </a:p>
          <a:p>
            <a:pPr marL="800100" lvl="2" indent="0">
              <a:buNone/>
            </a:pPr>
            <a:r>
              <a:rPr lang="es-ES" sz="2000" dirty="0"/>
              <a:t>	</a:t>
            </a:r>
            <a:r>
              <a:rPr lang="es-ES" sz="2000" dirty="0" err="1"/>
              <a:t>context.AddRange</a:t>
            </a:r>
            <a:r>
              <a:rPr lang="es-ES" sz="2000" dirty="0"/>
              <a:t>(</a:t>
            </a:r>
            <a:r>
              <a:rPr lang="es-ES" sz="2000" dirty="0" err="1"/>
              <a:t>vendors</a:t>
            </a:r>
            <a:r>
              <a:rPr lang="es-ES" sz="2000" dirty="0"/>
              <a:t>);</a:t>
            </a:r>
          </a:p>
          <a:p>
            <a:pPr marL="800100" lvl="2" indent="0">
              <a:buNone/>
            </a:pPr>
            <a:r>
              <a:rPr lang="es-ES" sz="2000" dirty="0"/>
              <a:t>	</a:t>
            </a:r>
            <a:r>
              <a:rPr lang="es-ES" sz="2000" dirty="0" err="1"/>
              <a:t>context.SaveChanges</a:t>
            </a:r>
            <a:r>
              <a:rPr lang="es-ES" sz="2000" dirty="0"/>
              <a:t>();</a:t>
            </a:r>
          </a:p>
          <a:p>
            <a:pPr marL="800100" lvl="2" indent="0">
              <a:buNone/>
            </a:pPr>
            <a:r>
              <a:rPr lang="es-ES" sz="2000" dirty="0"/>
              <a:t>}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EA1A9B-1684-4727-AA90-714144732263}"/>
              </a:ext>
            </a:extLst>
          </p:cNvPr>
          <p:cNvSpPr txBox="1"/>
          <p:nvPr/>
        </p:nvSpPr>
        <p:spPr>
          <a:xfrm>
            <a:off x="10547927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9296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9AF7C-0123-4B89-9614-03FD5F0E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EF </a:t>
            </a:r>
            <a:r>
              <a:rPr lang="es-ES" dirty="0" err="1"/>
              <a:t>Core’s</a:t>
            </a:r>
            <a:r>
              <a:rPr lang="es-ES" dirty="0"/>
              <a:t> </a:t>
            </a:r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(</a:t>
            </a:r>
            <a:r>
              <a:rPr lang="es-ES" dirty="0" err="1"/>
              <a:t>Add</a:t>
            </a:r>
            <a:r>
              <a:rPr lang="es-ES" dirty="0"/>
              <a:t>)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54156024-DD4F-47F8-9084-3FCDD57560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2360249"/>
              </p:ext>
            </p:extLst>
          </p:nvPr>
        </p:nvGraphicFramePr>
        <p:xfrm>
          <a:off x="1103313" y="2052638"/>
          <a:ext cx="8947152" cy="2362342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5205122">
                  <a:extLst>
                    <a:ext uri="{9D8B030D-6E8A-4147-A177-3AD203B41FA5}">
                      <a16:colId xmlns:a16="http://schemas.microsoft.com/office/drawing/2014/main" val="2693856410"/>
                    </a:ext>
                  </a:extLst>
                </a:gridCol>
                <a:gridCol w="1283855">
                  <a:extLst>
                    <a:ext uri="{9D8B030D-6E8A-4147-A177-3AD203B41FA5}">
                      <a16:colId xmlns:a16="http://schemas.microsoft.com/office/drawing/2014/main" val="2468282118"/>
                    </a:ext>
                  </a:extLst>
                </a:gridCol>
                <a:gridCol w="1154544">
                  <a:extLst>
                    <a:ext uri="{9D8B030D-6E8A-4147-A177-3AD203B41FA5}">
                      <a16:colId xmlns:a16="http://schemas.microsoft.com/office/drawing/2014/main" val="3186595562"/>
                    </a:ext>
                  </a:extLst>
                </a:gridCol>
                <a:gridCol w="1303631">
                  <a:extLst>
                    <a:ext uri="{9D8B030D-6E8A-4147-A177-3AD203B41FA5}">
                      <a16:colId xmlns:a16="http://schemas.microsoft.com/office/drawing/2014/main" val="1062478575"/>
                    </a:ext>
                  </a:extLst>
                </a:gridCol>
              </a:tblGrid>
              <a:tr h="412562">
                <a:tc>
                  <a:txBody>
                    <a:bodyPr/>
                    <a:lstStyle/>
                    <a:p>
                      <a:r>
                        <a:rPr lang="es-ES" dirty="0"/>
                        <a:t>Método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s-ES" dirty="0"/>
                        <a:t>Registros / tiempo (ms)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769059"/>
                  </a:ext>
                </a:extLst>
              </a:tr>
              <a:tr h="412562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82284"/>
                  </a:ext>
                </a:extLst>
              </a:tr>
              <a:tr h="412562">
                <a:tc>
                  <a:txBody>
                    <a:bodyPr/>
                    <a:lstStyle/>
                    <a:p>
                      <a:r>
                        <a:rPr lang="es-ES" dirty="0" err="1"/>
                        <a:t>Add</a:t>
                      </a:r>
                      <a:r>
                        <a:rPr lang="es-ES" dirty="0"/>
                        <a:t> + </a:t>
                      </a:r>
                      <a:r>
                        <a:rPr lang="es-ES" dirty="0" err="1"/>
                        <a:t>SaveChanges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63400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242989"/>
                  </a:ext>
                </a:extLst>
              </a:tr>
              <a:tr h="712094">
                <a:tc>
                  <a:txBody>
                    <a:bodyPr/>
                    <a:lstStyle/>
                    <a:p>
                      <a:r>
                        <a:rPr lang="es-ES" dirty="0" err="1"/>
                        <a:t>Add</a:t>
                      </a:r>
                      <a:r>
                        <a:rPr lang="es-ES" dirty="0"/>
                        <a:t> + (</a:t>
                      </a:r>
                      <a:r>
                        <a:rPr lang="es-ES" dirty="0" err="1"/>
                        <a:t>AutoDetectChangesEnabled</a:t>
                      </a:r>
                      <a:r>
                        <a:rPr lang="es-ES" dirty="0"/>
                        <a:t> = false) + </a:t>
                      </a:r>
                      <a:r>
                        <a:rPr lang="es-ES" dirty="0" err="1"/>
                        <a:t>SaveChanges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801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795922"/>
                  </a:ext>
                </a:extLst>
              </a:tr>
              <a:tr h="412562">
                <a:tc>
                  <a:txBody>
                    <a:bodyPr/>
                    <a:lstStyle/>
                    <a:p>
                      <a:r>
                        <a:rPr lang="es-ES" dirty="0" err="1"/>
                        <a:t>AddRange</a:t>
                      </a:r>
                      <a:r>
                        <a:rPr lang="es-ES" dirty="0"/>
                        <a:t> + </a:t>
                      </a:r>
                      <a:r>
                        <a:rPr lang="es-ES" dirty="0" err="1"/>
                        <a:t>SaveChanges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5567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2224F00-8E02-4DFB-9BE3-4B4300CF6819}"/>
              </a:ext>
            </a:extLst>
          </p:cNvPr>
          <p:cNvSpPr txBox="1"/>
          <p:nvPr/>
        </p:nvSpPr>
        <p:spPr>
          <a:xfrm>
            <a:off x="1059410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76284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8F0AF-FCCB-46CF-B053-2ECC8F58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FromSql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AD4-E5CD-457C-B591-6EB4BC61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70992"/>
            <a:ext cx="8946541" cy="477740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dirty="0"/>
              <a:t>EF nos permite ejecutar SQL directo y mapear el resultado a una entidad del contexto.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Ventajas:</a:t>
            </a:r>
          </a:p>
          <a:p>
            <a:r>
              <a:rPr lang="es-ES" dirty="0"/>
              <a:t>Podemos optimizar al máximo una consulta compleja sin dejar que sea EF quien la genere a partir de una expresión </a:t>
            </a:r>
            <a:r>
              <a:rPr lang="es-ES" dirty="0" err="1"/>
              <a:t>Linq</a:t>
            </a:r>
            <a:r>
              <a:rPr lang="es-ES" dirty="0"/>
              <a:t>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Inconvenientes:</a:t>
            </a:r>
          </a:p>
          <a:p>
            <a:r>
              <a:rPr lang="es-ES" dirty="0"/>
              <a:t>Solo podemos mapear a entidades de nuestro contexto.</a:t>
            </a:r>
          </a:p>
          <a:p>
            <a:r>
              <a:rPr lang="es-ES" dirty="0"/>
              <a:t>Debemos conocer el lenguaje de consultas del motor de base de datos.</a:t>
            </a:r>
          </a:p>
          <a:p>
            <a:r>
              <a:rPr lang="es-ES" dirty="0"/>
              <a:t>El código es menos legible.</a:t>
            </a:r>
          </a:p>
          <a:p>
            <a:r>
              <a:rPr lang="es-ES" dirty="0"/>
              <a:t>Si cambia nuestra base de datos tendremos que cambiar las consultas a mano.</a:t>
            </a:r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2C2B02-89E9-4492-B6FD-F413F013ED2C}"/>
              </a:ext>
            </a:extLst>
          </p:cNvPr>
          <p:cNvSpPr txBox="1"/>
          <p:nvPr/>
        </p:nvSpPr>
        <p:spPr>
          <a:xfrm>
            <a:off x="1060334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851418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367DF-E004-412A-AA1F-426B54BD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239" y="3087763"/>
            <a:ext cx="11113270" cy="1400530"/>
          </a:xfrm>
        </p:spPr>
        <p:txBody>
          <a:bodyPr/>
          <a:lstStyle/>
          <a:p>
            <a:r>
              <a:rPr lang="es-ES" sz="2800" dirty="0"/>
              <a:t>15 - </a:t>
            </a:r>
            <a:r>
              <a:rPr lang="es-ES" sz="2800" dirty="0" err="1"/>
              <a:t>FromSQLProductReviewsMostValuableProductsCommand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92200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C6060-0BC1-4297-9CFA-C9314FC95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600076"/>
            <a:ext cx="8946541" cy="56483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sz="3200" dirty="0">
              <a:cs typeface="Arial" panose="020B0604020202020204" pitchFamily="34" charset="0"/>
            </a:endParaRPr>
          </a:p>
          <a:p>
            <a:r>
              <a:rPr lang="es-ES" sz="3200" dirty="0" err="1">
                <a:cs typeface="Arial" panose="020B0604020202020204" pitchFamily="34" charset="0"/>
              </a:rPr>
              <a:t>DbContext</a:t>
            </a:r>
            <a:r>
              <a:rPr lang="es-ES" sz="3200" dirty="0">
                <a:cs typeface="Arial" panose="020B0604020202020204" pitchFamily="34" charset="0"/>
              </a:rPr>
              <a:t> y LINQ</a:t>
            </a:r>
          </a:p>
          <a:p>
            <a:pPr marL="0" indent="0">
              <a:buNone/>
            </a:pPr>
            <a:endParaRPr lang="es-ES" sz="3200" dirty="0"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s-ES" sz="3000" dirty="0" err="1">
                <a:latin typeface="+mn-lt"/>
                <a:cs typeface="Arial" panose="020B0604020202020204" pitchFamily="34" charset="0"/>
              </a:rPr>
              <a:t>context.Products</a:t>
            </a:r>
            <a:r>
              <a:rPr lang="es-ES" sz="3000" dirty="0">
                <a:latin typeface="+mn-lt"/>
                <a:cs typeface="Arial" panose="020B0604020202020204" pitchFamily="34" charset="0"/>
              </a:rPr>
              <a:t>    </a:t>
            </a:r>
          </a:p>
          <a:p>
            <a:pPr marL="457200" lvl="1" indent="0">
              <a:buNone/>
            </a:pPr>
            <a:r>
              <a:rPr lang="es-ES" sz="3000" dirty="0">
                <a:latin typeface="+mn-lt"/>
                <a:cs typeface="Arial" panose="020B0604020202020204" pitchFamily="34" charset="0"/>
              </a:rPr>
              <a:t>	.</a:t>
            </a:r>
            <a:r>
              <a:rPr lang="es-ES" sz="3000" dirty="0" err="1">
                <a:latin typeface="+mn-lt"/>
                <a:cs typeface="Arial" panose="020B0604020202020204" pitchFamily="34" charset="0"/>
              </a:rPr>
              <a:t>Where</a:t>
            </a:r>
            <a:r>
              <a:rPr lang="es-ES" sz="3000" dirty="0">
                <a:latin typeface="+mn-lt"/>
                <a:cs typeface="Arial" panose="020B0604020202020204" pitchFamily="34" charset="0"/>
              </a:rPr>
              <a:t>(x=&gt;</a:t>
            </a:r>
          </a:p>
          <a:p>
            <a:pPr marL="457200" lvl="1" indent="0">
              <a:buNone/>
            </a:pPr>
            <a:r>
              <a:rPr lang="es-ES" sz="3000" dirty="0">
                <a:latin typeface="+mn-lt"/>
                <a:cs typeface="Arial" panose="020B0604020202020204" pitchFamily="34" charset="0"/>
              </a:rPr>
              <a:t>		</a:t>
            </a:r>
            <a:r>
              <a:rPr lang="es-ES" sz="3000" dirty="0" err="1">
                <a:latin typeface="+mn-lt"/>
                <a:cs typeface="Arial" panose="020B0604020202020204" pitchFamily="34" charset="0"/>
              </a:rPr>
              <a:t>x.Reviews</a:t>
            </a:r>
            <a:endParaRPr lang="es-ES" sz="3000" dirty="0">
              <a:latin typeface="+mn-lt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s-ES" sz="3000" dirty="0">
                <a:latin typeface="+mn-lt"/>
                <a:cs typeface="Arial" panose="020B0604020202020204" pitchFamily="34" charset="0"/>
              </a:rPr>
              <a:t>		.</a:t>
            </a:r>
            <a:r>
              <a:rPr lang="es-ES" sz="3000" dirty="0" err="1">
                <a:latin typeface="+mn-lt"/>
                <a:cs typeface="Arial" panose="020B0604020202020204" pitchFamily="34" charset="0"/>
              </a:rPr>
              <a:t>Any</a:t>
            </a:r>
            <a:r>
              <a:rPr lang="es-ES" sz="3000" dirty="0">
                <a:latin typeface="+mn-lt"/>
                <a:cs typeface="Arial" panose="020B0604020202020204" pitchFamily="34" charset="0"/>
              </a:rPr>
              <a:t>())</a:t>
            </a:r>
          </a:p>
          <a:p>
            <a:pPr marL="457200" lvl="1" indent="0">
              <a:buNone/>
            </a:pPr>
            <a:r>
              <a:rPr lang="es-ES" sz="3000" dirty="0">
                <a:latin typeface="+mn-lt"/>
                <a:cs typeface="Arial" panose="020B0604020202020204" pitchFamily="34" charset="0"/>
              </a:rPr>
              <a:t>	.</a:t>
            </a:r>
            <a:r>
              <a:rPr lang="es-ES" sz="3000" dirty="0" err="1">
                <a:latin typeface="+mn-lt"/>
                <a:cs typeface="Arial" panose="020B0604020202020204" pitchFamily="34" charset="0"/>
              </a:rPr>
              <a:t>ToList</a:t>
            </a:r>
            <a:r>
              <a:rPr lang="es-ES" sz="3000" dirty="0">
                <a:latin typeface="+mn-lt"/>
                <a:cs typeface="Arial" panose="020B0604020202020204" pitchFamily="34" charset="0"/>
              </a:rPr>
              <a:t>();</a:t>
            </a:r>
          </a:p>
          <a:p>
            <a:endParaRPr lang="es-ES" sz="3200" dirty="0">
              <a:cs typeface="Arial" panose="020B0604020202020204" pitchFamily="34" charset="0"/>
            </a:endParaRPr>
          </a:p>
          <a:p>
            <a:endParaRPr lang="es-ES" sz="3200" dirty="0">
              <a:cs typeface="Arial" panose="020B0604020202020204" pitchFamily="34" charset="0"/>
            </a:endParaRPr>
          </a:p>
          <a:p>
            <a:endParaRPr lang="es-ES" sz="3200" dirty="0"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12A5EE-5C90-48D4-A888-F7A42F22CDE9}"/>
              </a:ext>
            </a:extLst>
          </p:cNvPr>
          <p:cNvSpPr txBox="1"/>
          <p:nvPr/>
        </p:nvSpPr>
        <p:spPr>
          <a:xfrm>
            <a:off x="10610850" y="452718"/>
            <a:ext cx="312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</a:t>
            </a:r>
          </a:p>
          <a:p>
            <a:endParaRPr lang="es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BFD8D-348A-422E-8863-BF950FE91B57}"/>
              </a:ext>
            </a:extLst>
          </p:cNvPr>
          <p:cNvSpPr txBox="1"/>
          <p:nvPr/>
        </p:nvSpPr>
        <p:spPr>
          <a:xfrm>
            <a:off x="5576582" y="2619373"/>
            <a:ext cx="492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ym typeface="Wingdings" panose="05000000000000000000" pitchFamily="2" charset="2"/>
              </a:rPr>
              <a:t> </a:t>
            </a:r>
            <a:r>
              <a:rPr lang="es-ES" dirty="0"/>
              <a:t> Propiedad de acceso a </a:t>
            </a:r>
            <a:r>
              <a:rPr lang="es-ES" dirty="0" err="1"/>
              <a:t>DbContext</a:t>
            </a:r>
            <a:endParaRPr lang="es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6A54EF-2B87-49AA-BE85-04D49861072B}"/>
              </a:ext>
            </a:extLst>
          </p:cNvPr>
          <p:cNvSpPr txBox="1"/>
          <p:nvPr/>
        </p:nvSpPr>
        <p:spPr>
          <a:xfrm>
            <a:off x="5576582" y="3684630"/>
            <a:ext cx="492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ym typeface="Wingdings" panose="05000000000000000000" pitchFamily="2" charset="2"/>
              </a:rPr>
              <a:t> Serie LINQ y comandos EF Core</a:t>
            </a:r>
            <a:endParaRPr lang="es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4E4B9D-D31E-4A78-B98B-6685B3C10519}"/>
              </a:ext>
            </a:extLst>
          </p:cNvPr>
          <p:cNvSpPr txBox="1"/>
          <p:nvPr/>
        </p:nvSpPr>
        <p:spPr>
          <a:xfrm>
            <a:off x="5576582" y="4823336"/>
            <a:ext cx="4924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ym typeface="Wingdings" panose="05000000000000000000" pitchFamily="2" charset="2"/>
              </a:rPr>
              <a:t> </a:t>
            </a:r>
            <a:r>
              <a:rPr lang="es-ES" dirty="0"/>
              <a:t> Comando de ejecución</a:t>
            </a:r>
          </a:p>
        </p:txBody>
      </p:sp>
    </p:spTree>
    <p:extLst>
      <p:ext uri="{BB962C8B-B14F-4D97-AF65-F5344CB8AC3E}">
        <p14:creationId xmlns:p14="http://schemas.microsoft.com/office/powerpoint/2010/main" val="40559191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C7342-048B-44F0-8BE7-261D9158E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Dapper</a:t>
            </a:r>
            <a:r>
              <a:rPr lang="es-ES" dirty="0"/>
              <a:t> (Micro-ORM)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41331-6886-4B4A-A41D-A10BEAB17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dirty="0" err="1"/>
              <a:t>Dapper</a:t>
            </a:r>
            <a:r>
              <a:rPr lang="es-ES" dirty="0"/>
              <a:t> es un micro ORM que mapea tablas a entidades de </a:t>
            </a:r>
            <a:r>
              <a:rPr lang="es-ES" dirty="0" err="1"/>
              <a:t>.Net</a:t>
            </a:r>
            <a:r>
              <a:rPr lang="es-ES" dirty="0"/>
              <a:t>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Ventajas:</a:t>
            </a:r>
          </a:p>
          <a:p>
            <a:r>
              <a:rPr lang="es-ES" dirty="0" err="1"/>
              <a:t>Dapper</a:t>
            </a:r>
            <a:r>
              <a:rPr lang="es-ES" dirty="0"/>
              <a:t> es muy liviano, actuando directamente contra el objeto de conexión al motor de base de datos.</a:t>
            </a:r>
          </a:p>
          <a:p>
            <a:r>
              <a:rPr lang="es-ES" dirty="0"/>
              <a:t>Podemos ejecutar cualquier consulta, y encapsular la proyección en un objeto de </a:t>
            </a:r>
            <a:r>
              <a:rPr lang="es-ES" dirty="0" err="1"/>
              <a:t>.Net</a:t>
            </a:r>
            <a:r>
              <a:rPr lang="es-ES" dirty="0"/>
              <a:t> de forma muy sencilla.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Inconvenientes:</a:t>
            </a:r>
          </a:p>
          <a:p>
            <a:r>
              <a:rPr lang="es-ES" dirty="0"/>
              <a:t>Debemos conocer el lenguaje de consultas del motor de base de datos.</a:t>
            </a:r>
          </a:p>
          <a:p>
            <a:r>
              <a:rPr lang="es-ES" dirty="0"/>
              <a:t>El código es menos legible.</a:t>
            </a:r>
          </a:p>
          <a:p>
            <a:r>
              <a:rPr lang="es-ES" dirty="0"/>
              <a:t>Si cambia nuestra base de datos tendremos que cambiar las consultas a mano.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3779FE-440A-4D2A-BB6F-CDC478960723}"/>
              </a:ext>
            </a:extLst>
          </p:cNvPr>
          <p:cNvSpPr txBox="1"/>
          <p:nvPr/>
        </p:nvSpPr>
        <p:spPr>
          <a:xfrm>
            <a:off x="1064833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04447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6833-6C9C-4C96-8A9E-FCD72BC5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Tunning</a:t>
            </a:r>
            <a:r>
              <a:rPr lang="es-ES" dirty="0"/>
              <a:t>: Mejora de </a:t>
            </a:r>
            <a:r>
              <a:rPr lang="es-ES" dirty="0" err="1"/>
              <a:t>query</a:t>
            </a:r>
            <a:r>
              <a:rPr lang="es-ES" dirty="0"/>
              <a:t> con entidades relacionadas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EB389-B5C1-49C4-A512-B12516402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681943"/>
            <a:ext cx="9231198" cy="2029555"/>
          </a:xfrm>
        </p:spPr>
        <p:txBody>
          <a:bodyPr/>
          <a:lstStyle/>
          <a:p>
            <a:r>
              <a:rPr lang="es-ES" dirty="0"/>
              <a:t>Optimización de subconsultas relacionadas (Evitando N + 1).</a:t>
            </a:r>
          </a:p>
          <a:p>
            <a:endParaRPr lang="es-ES" dirty="0"/>
          </a:p>
          <a:p>
            <a:r>
              <a:rPr lang="es-ES" dirty="0"/>
              <a:t>Correcta translación de comandos SQL (Client vs Server </a:t>
            </a:r>
            <a:r>
              <a:rPr lang="es-ES" dirty="0" err="1"/>
              <a:t>evaluation</a:t>
            </a:r>
            <a:r>
              <a:rPr lang="es-ES" dirty="0"/>
              <a:t>).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FC0D8-0D03-422F-A29B-8BBC79428AA7}"/>
              </a:ext>
            </a:extLst>
          </p:cNvPr>
          <p:cNvSpPr txBox="1"/>
          <p:nvPr/>
        </p:nvSpPr>
        <p:spPr>
          <a:xfrm>
            <a:off x="10621818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197209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F1B6D-1709-4B54-B139-55909AA7D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Tunning</a:t>
            </a:r>
            <a:r>
              <a:rPr lang="es-ES" dirty="0"/>
              <a:t>: Mejora de </a:t>
            </a:r>
            <a:r>
              <a:rPr lang="es-ES" dirty="0" err="1"/>
              <a:t>query</a:t>
            </a:r>
            <a:r>
              <a:rPr lang="es-ES" dirty="0"/>
              <a:t> con entidades relacionadas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B059E-C2ED-42A3-9F89-50718C91B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/>
              <a:t> 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products</a:t>
            </a:r>
            <a:r>
              <a:rPr lang="es-ES" dirty="0"/>
              <a:t> = </a:t>
            </a:r>
            <a:r>
              <a:rPr lang="es-ES" dirty="0" err="1"/>
              <a:t>dataContext.Products</a:t>
            </a:r>
            <a:endParaRPr lang="es-ES" dirty="0"/>
          </a:p>
          <a:p>
            <a:pPr marL="0" indent="0">
              <a:buNone/>
            </a:pPr>
            <a:r>
              <a:rPr lang="en-US" dirty="0"/>
              <a:t>                .Where(x=&gt;</a:t>
            </a:r>
            <a:r>
              <a:rPr lang="en-US" dirty="0" err="1"/>
              <a:t>x.Reviews.Any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s-ES" dirty="0"/>
              <a:t>                .</a:t>
            </a:r>
            <a:r>
              <a:rPr lang="es-ES" dirty="0" err="1"/>
              <a:t>Select</a:t>
            </a:r>
            <a:r>
              <a:rPr lang="es-ES" dirty="0"/>
              <a:t>(x =&gt; new </a:t>
            </a:r>
            <a:r>
              <a:rPr lang="es-ES" dirty="0" err="1"/>
              <a:t>ProductListDto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            {</a:t>
            </a:r>
          </a:p>
          <a:p>
            <a:pPr marL="0" indent="0">
              <a:buNone/>
            </a:pPr>
            <a:r>
              <a:rPr lang="es-ES" dirty="0"/>
              <a:t>                Id = </a:t>
            </a:r>
            <a:r>
              <a:rPr lang="es-ES" dirty="0" err="1"/>
              <a:t>x.Id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s-ES" dirty="0"/>
              <a:t>                </a:t>
            </a:r>
            <a:r>
              <a:rPr lang="es-ES" dirty="0" err="1"/>
              <a:t>Name</a:t>
            </a:r>
            <a:r>
              <a:rPr lang="es-ES" dirty="0"/>
              <a:t> = </a:t>
            </a:r>
            <a:r>
              <a:rPr lang="es-ES" dirty="0" err="1"/>
              <a:t>x.Name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s-ES" dirty="0"/>
              <a:t>                </a:t>
            </a:r>
            <a:r>
              <a:rPr lang="es-ES" dirty="0" err="1"/>
              <a:t>PublishedOn</a:t>
            </a:r>
            <a:r>
              <a:rPr lang="es-ES" dirty="0"/>
              <a:t> = </a:t>
            </a:r>
            <a:r>
              <a:rPr lang="es-ES" dirty="0" err="1"/>
              <a:t>x.PublishedOn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s-ES" dirty="0"/>
              <a:t>                </a:t>
            </a:r>
            <a:r>
              <a:rPr lang="es-ES" dirty="0" err="1">
                <a:highlight>
                  <a:srgbClr val="000000"/>
                </a:highlight>
              </a:rPr>
              <a:t>VendorsNames</a:t>
            </a:r>
            <a:r>
              <a:rPr lang="es-ES" dirty="0">
                <a:highlight>
                  <a:srgbClr val="000000"/>
                </a:highlight>
              </a:rPr>
              <a:t> = </a:t>
            </a:r>
            <a:r>
              <a:rPr lang="es-ES" dirty="0" err="1">
                <a:highlight>
                  <a:srgbClr val="000000"/>
                </a:highlight>
              </a:rPr>
              <a:t>string.Join</a:t>
            </a:r>
            <a:r>
              <a:rPr lang="es-ES" dirty="0">
                <a:highlight>
                  <a:srgbClr val="000000"/>
                </a:highlight>
              </a:rPr>
              <a:t>(",", </a:t>
            </a:r>
            <a:r>
              <a:rPr lang="es-ES" dirty="0" err="1">
                <a:highlight>
                  <a:srgbClr val="000000"/>
                </a:highlight>
              </a:rPr>
              <a:t>x.Reviews.Select</a:t>
            </a:r>
            <a:r>
              <a:rPr lang="es-ES" dirty="0">
                <a:highlight>
                  <a:srgbClr val="000000"/>
                </a:highlight>
              </a:rPr>
              <a:t>(y =&gt; </a:t>
            </a:r>
            <a:r>
              <a:rPr lang="es-ES" dirty="0" err="1">
                <a:highlight>
                  <a:srgbClr val="000000"/>
                </a:highlight>
              </a:rPr>
              <a:t>y.VoterName</a:t>
            </a:r>
            <a:r>
              <a:rPr lang="es-ES" dirty="0">
                <a:highlight>
                  <a:srgbClr val="000000"/>
                </a:highlight>
              </a:rPr>
              <a:t>)),</a:t>
            </a:r>
          </a:p>
          <a:p>
            <a:pPr marL="0" indent="0">
              <a:buNone/>
            </a:pPr>
            <a:r>
              <a:rPr lang="es-ES" dirty="0"/>
              <a:t>                </a:t>
            </a:r>
            <a:r>
              <a:rPr lang="es-ES" dirty="0" err="1"/>
              <a:t>ReviewsCount</a:t>
            </a:r>
            <a:r>
              <a:rPr lang="es-ES" dirty="0"/>
              <a:t> = </a:t>
            </a:r>
            <a:r>
              <a:rPr lang="es-ES" dirty="0" err="1"/>
              <a:t>x.Reviews.Count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n-US" dirty="0"/>
              <a:t>                </a:t>
            </a:r>
            <a:r>
              <a:rPr lang="en-US" dirty="0" err="1">
                <a:highlight>
                  <a:srgbClr val="000000"/>
                </a:highlight>
              </a:rPr>
              <a:t>ReviewsAverage</a:t>
            </a:r>
            <a:r>
              <a:rPr lang="en-US" dirty="0">
                <a:highlight>
                  <a:srgbClr val="000000"/>
                </a:highlight>
              </a:rPr>
              <a:t> = </a:t>
            </a:r>
            <a:r>
              <a:rPr lang="en-US" dirty="0" err="1">
                <a:highlight>
                  <a:srgbClr val="000000"/>
                </a:highlight>
              </a:rPr>
              <a:t>x.Reviews.Select</a:t>
            </a:r>
            <a:r>
              <a:rPr lang="en-US" dirty="0">
                <a:highlight>
                  <a:srgbClr val="000000"/>
                </a:highlight>
              </a:rPr>
              <a:t>(y=&gt;</a:t>
            </a:r>
            <a:r>
              <a:rPr lang="en-US" dirty="0" err="1">
                <a:highlight>
                  <a:srgbClr val="000000"/>
                </a:highlight>
              </a:rPr>
              <a:t>y.NumStars</a:t>
            </a:r>
            <a:r>
              <a:rPr lang="en-US" dirty="0">
                <a:highlight>
                  <a:srgbClr val="000000"/>
                </a:highlight>
              </a:rPr>
              <a:t>).Average()</a:t>
            </a:r>
          </a:p>
          <a:p>
            <a:pPr marL="0" indent="0">
              <a:buNone/>
            </a:pPr>
            <a:r>
              <a:rPr lang="es-ES" dirty="0"/>
              <a:t>            })</a:t>
            </a:r>
          </a:p>
          <a:p>
            <a:pPr marL="0" indent="0">
              <a:buNone/>
            </a:pPr>
            <a:r>
              <a:rPr lang="es-ES" dirty="0"/>
              <a:t>            .</a:t>
            </a:r>
            <a:r>
              <a:rPr lang="es-ES" dirty="0" err="1"/>
              <a:t>ToList</a:t>
            </a:r>
            <a:r>
              <a:rPr lang="es-ES" dirty="0"/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A0440A-FC3D-4EF4-9D4B-DC09D31153C1}"/>
              </a:ext>
            </a:extLst>
          </p:cNvPr>
          <p:cNvSpPr txBox="1"/>
          <p:nvPr/>
        </p:nvSpPr>
        <p:spPr>
          <a:xfrm>
            <a:off x="10631054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05366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F6B0-8DA8-426E-B631-FD8F4B85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Tunning</a:t>
            </a:r>
            <a:r>
              <a:rPr lang="es-ES" dirty="0"/>
              <a:t>: Mejora de </a:t>
            </a:r>
            <a:r>
              <a:rPr lang="es-ES" dirty="0" err="1"/>
              <a:t>query</a:t>
            </a:r>
            <a:r>
              <a:rPr lang="es-ES" dirty="0"/>
              <a:t> con entidades relacionadas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9A8AE-75E4-477F-A29B-B39289E82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756179" cy="419548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ES" dirty="0"/>
              <a:t> </a:t>
            </a:r>
            <a:r>
              <a:rPr lang="es-ES" dirty="0" err="1"/>
              <a:t>var</a:t>
            </a:r>
            <a:r>
              <a:rPr lang="es-ES" dirty="0"/>
              <a:t> </a:t>
            </a:r>
            <a:r>
              <a:rPr lang="es-ES" dirty="0" err="1"/>
              <a:t>products</a:t>
            </a:r>
            <a:r>
              <a:rPr lang="es-ES" dirty="0"/>
              <a:t> = </a:t>
            </a:r>
            <a:r>
              <a:rPr lang="es-ES" dirty="0" err="1"/>
              <a:t>dataContext.Products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                .</a:t>
            </a:r>
            <a:r>
              <a:rPr lang="es-ES" dirty="0" err="1"/>
              <a:t>AsNoTracking</a:t>
            </a:r>
            <a:r>
              <a:rPr lang="es-ES" dirty="0"/>
              <a:t>()</a:t>
            </a:r>
          </a:p>
          <a:p>
            <a:pPr marL="0" indent="0">
              <a:buNone/>
            </a:pPr>
            <a:r>
              <a:rPr lang="en-US" dirty="0"/>
              <a:t>                .Where(x =&gt; </a:t>
            </a:r>
            <a:r>
              <a:rPr lang="en-US" dirty="0" err="1"/>
              <a:t>x.Reviews.Any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s-ES" dirty="0"/>
              <a:t>                .</a:t>
            </a:r>
            <a:r>
              <a:rPr lang="es-ES" dirty="0" err="1"/>
              <a:t>Select</a:t>
            </a:r>
            <a:r>
              <a:rPr lang="es-ES" dirty="0"/>
              <a:t>(x =&gt; new </a:t>
            </a:r>
            <a:r>
              <a:rPr lang="es-ES" dirty="0" err="1"/>
              <a:t>ProductListDto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                {</a:t>
            </a:r>
          </a:p>
          <a:p>
            <a:pPr marL="0" indent="0">
              <a:buNone/>
            </a:pPr>
            <a:r>
              <a:rPr lang="es-ES" dirty="0"/>
              <a:t>                    Id = </a:t>
            </a:r>
            <a:r>
              <a:rPr lang="es-ES" dirty="0" err="1"/>
              <a:t>x.Id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s-ES" dirty="0"/>
              <a:t>                    </a:t>
            </a:r>
            <a:r>
              <a:rPr lang="es-ES" dirty="0" err="1"/>
              <a:t>Name</a:t>
            </a:r>
            <a:r>
              <a:rPr lang="es-ES" dirty="0"/>
              <a:t> = </a:t>
            </a:r>
            <a:r>
              <a:rPr lang="es-ES" dirty="0" err="1"/>
              <a:t>x.Name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s-ES" dirty="0"/>
              <a:t>                    </a:t>
            </a:r>
            <a:r>
              <a:rPr lang="es-ES" dirty="0" err="1"/>
              <a:t>PublishedOn</a:t>
            </a:r>
            <a:r>
              <a:rPr lang="es-ES" dirty="0"/>
              <a:t> = </a:t>
            </a:r>
            <a:r>
              <a:rPr lang="es-ES" dirty="0" err="1"/>
              <a:t>x.PublishedOn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>
                <a:highlight>
                  <a:srgbClr val="000000"/>
                </a:highlight>
              </a:rPr>
              <a:t>VendorsNames</a:t>
            </a:r>
            <a:r>
              <a:rPr lang="en-US" dirty="0">
                <a:highlight>
                  <a:srgbClr val="000000"/>
                </a:highlight>
              </a:rPr>
              <a:t> = </a:t>
            </a:r>
            <a:r>
              <a:rPr lang="en-US" dirty="0" err="1">
                <a:highlight>
                  <a:srgbClr val="000000"/>
                </a:highlight>
              </a:rPr>
              <a:t>string.Join</a:t>
            </a:r>
            <a:r>
              <a:rPr lang="en-US" dirty="0">
                <a:highlight>
                  <a:srgbClr val="000000"/>
                </a:highlight>
              </a:rPr>
              <a:t>(",", </a:t>
            </a:r>
            <a:r>
              <a:rPr lang="en-US" dirty="0" err="1">
                <a:highlight>
                  <a:srgbClr val="000000"/>
                </a:highlight>
              </a:rPr>
              <a:t>x.Reviews.Select</a:t>
            </a:r>
            <a:r>
              <a:rPr lang="en-US" dirty="0">
                <a:highlight>
                  <a:srgbClr val="000000"/>
                </a:highlight>
              </a:rPr>
              <a:t>(y =&gt; </a:t>
            </a:r>
            <a:r>
              <a:rPr lang="en-US" dirty="0" err="1">
                <a:highlight>
                  <a:srgbClr val="000000"/>
                </a:highlight>
              </a:rPr>
              <a:t>y.VoterName</a:t>
            </a:r>
            <a:r>
              <a:rPr lang="en-US" dirty="0">
                <a:highlight>
                  <a:srgbClr val="000000"/>
                </a:highlight>
              </a:rPr>
              <a:t>).</a:t>
            </a:r>
            <a:r>
              <a:rPr lang="en-US" sz="2300" b="1" dirty="0" err="1">
                <a:highlight>
                  <a:srgbClr val="000000"/>
                </a:highlight>
              </a:rPr>
              <a:t>ToList</a:t>
            </a:r>
            <a:r>
              <a:rPr lang="en-US" sz="2300" b="1" dirty="0">
                <a:highlight>
                  <a:srgbClr val="000000"/>
                </a:highlight>
              </a:rPr>
              <a:t>()), 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 </a:t>
            </a:r>
            <a:r>
              <a:rPr lang="en-US" dirty="0">
                <a:highlight>
                  <a:srgbClr val="000000"/>
                </a:highlight>
              </a:rPr>
              <a:t>Nuevo in EF Core 2.1</a:t>
            </a:r>
          </a:p>
          <a:p>
            <a:pPr marL="0" indent="0">
              <a:buNone/>
            </a:pPr>
            <a:r>
              <a:rPr lang="es-ES" dirty="0"/>
              <a:t>                    </a:t>
            </a:r>
            <a:r>
              <a:rPr lang="es-ES" dirty="0" err="1"/>
              <a:t>ReviewsCount</a:t>
            </a:r>
            <a:r>
              <a:rPr lang="es-ES" dirty="0"/>
              <a:t> = </a:t>
            </a:r>
            <a:r>
              <a:rPr lang="es-ES" dirty="0" err="1"/>
              <a:t>x.Reviews.Count</a:t>
            </a:r>
            <a:r>
              <a:rPr lang="es-ES" dirty="0"/>
              <a:t>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>
                <a:highlight>
                  <a:srgbClr val="000000"/>
                </a:highlight>
              </a:rPr>
              <a:t>ReviewsAverage</a:t>
            </a:r>
            <a:r>
              <a:rPr lang="en-US" dirty="0">
                <a:highlight>
                  <a:srgbClr val="000000"/>
                </a:highlight>
              </a:rPr>
              <a:t> = </a:t>
            </a:r>
            <a:r>
              <a:rPr lang="en-US" dirty="0" err="1">
                <a:highlight>
                  <a:srgbClr val="000000"/>
                </a:highlight>
              </a:rPr>
              <a:t>x.Reviews.Select</a:t>
            </a:r>
            <a:r>
              <a:rPr lang="en-US" dirty="0">
                <a:highlight>
                  <a:srgbClr val="000000"/>
                </a:highlight>
              </a:rPr>
              <a:t>(y =&gt; </a:t>
            </a:r>
            <a:r>
              <a:rPr lang="en-US" sz="2300" b="1" dirty="0">
                <a:highlight>
                  <a:srgbClr val="000000"/>
                </a:highlight>
              </a:rPr>
              <a:t>(double?)</a:t>
            </a:r>
            <a:r>
              <a:rPr lang="en-US" dirty="0" err="1">
                <a:highlight>
                  <a:srgbClr val="000000"/>
                </a:highlight>
              </a:rPr>
              <a:t>y.NumStars</a:t>
            </a:r>
            <a:r>
              <a:rPr lang="en-US" dirty="0">
                <a:highlight>
                  <a:srgbClr val="000000"/>
                </a:highlight>
              </a:rPr>
              <a:t>).Average() 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 </a:t>
            </a:r>
            <a:r>
              <a:rPr lang="en-US" dirty="0">
                <a:highlight>
                  <a:srgbClr val="000000"/>
                </a:highlight>
              </a:rPr>
              <a:t>SQL AVG command</a:t>
            </a:r>
          </a:p>
          <a:p>
            <a:pPr marL="0" indent="0">
              <a:buNone/>
            </a:pPr>
            <a:r>
              <a:rPr lang="es-ES" dirty="0"/>
              <a:t>                })</a:t>
            </a:r>
          </a:p>
          <a:p>
            <a:pPr marL="0" indent="0">
              <a:buNone/>
            </a:pPr>
            <a:r>
              <a:rPr lang="es-ES" dirty="0"/>
              <a:t>            .</a:t>
            </a:r>
            <a:r>
              <a:rPr lang="es-ES" dirty="0" err="1"/>
              <a:t>ToList</a:t>
            </a:r>
            <a:r>
              <a:rPr lang="es-ES" dirty="0"/>
              <a:t>();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A986EC-220D-434F-94DD-7CFB0FE123AF}"/>
              </a:ext>
            </a:extLst>
          </p:cNvPr>
          <p:cNvSpPr txBox="1"/>
          <p:nvPr/>
        </p:nvSpPr>
        <p:spPr>
          <a:xfrm>
            <a:off x="1059410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047831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DAB86-009B-4154-879A-15462DCA9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7328" y="2498647"/>
            <a:ext cx="8459162" cy="2348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3200" dirty="0"/>
              <a:t>10 – </a:t>
            </a:r>
            <a:r>
              <a:rPr lang="es-ES" sz="3200" dirty="0" err="1"/>
              <a:t>QueryToTuneCommand</a:t>
            </a:r>
            <a:endParaRPr lang="es-ES" sz="3200" dirty="0"/>
          </a:p>
          <a:p>
            <a:pPr marL="0" indent="0">
              <a:buNone/>
            </a:pPr>
            <a:endParaRPr lang="es-ES" sz="3200" dirty="0"/>
          </a:p>
          <a:p>
            <a:pPr marL="0" indent="0">
              <a:buNone/>
            </a:pPr>
            <a:r>
              <a:rPr lang="es-ES" sz="3200" dirty="0"/>
              <a:t>11 - </a:t>
            </a:r>
            <a:r>
              <a:rPr lang="es-ES" sz="3200" dirty="0" err="1"/>
              <a:t>QueryOptimalTunedCommand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9176384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09FD6-600B-4EE1-8AD1-9058F970A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384" y="2909591"/>
            <a:ext cx="9404723" cy="1400530"/>
          </a:xfrm>
        </p:spPr>
        <p:txBody>
          <a:bodyPr/>
          <a:lstStyle/>
          <a:p>
            <a:r>
              <a:rPr lang="es-ES" dirty="0"/>
              <a:t>Buenas prácticas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1DE4E6-B424-4DE8-8700-CB7A2F872095}"/>
              </a:ext>
            </a:extLst>
          </p:cNvPr>
          <p:cNvSpPr txBox="1"/>
          <p:nvPr/>
        </p:nvSpPr>
        <p:spPr>
          <a:xfrm>
            <a:off x="10529455" y="41577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pic>
        <p:nvPicPr>
          <p:cNvPr id="3" name="best practices">
            <a:hlinkClick r:id="" action="ppaction://media"/>
            <a:extLst>
              <a:ext uri="{FF2B5EF4-FFF2-40B4-BE49-F238E27FC236}">
                <a16:creationId xmlns:a16="http://schemas.microsoft.com/office/drawing/2014/main" id="{A470B9B4-A7E2-48E1-A29E-7F6FEEF684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1392" y="603814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15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91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9AEB-88B1-4A71-8C46-13C6E1E4A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Buenas prácticas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46FC4-2C80-4E9A-8625-44C0E881C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No usar </a:t>
            </a:r>
            <a:r>
              <a:rPr lang="es-ES" dirty="0" err="1"/>
              <a:t>Lazy</a:t>
            </a:r>
            <a:r>
              <a:rPr lang="es-ES" dirty="0"/>
              <a:t> </a:t>
            </a:r>
            <a:r>
              <a:rPr lang="es-ES" dirty="0" err="1"/>
              <a:t>Loading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 err="1"/>
              <a:t>Select</a:t>
            </a:r>
            <a:r>
              <a:rPr lang="es-ES" dirty="0"/>
              <a:t> </a:t>
            </a:r>
            <a:r>
              <a:rPr lang="es-ES" dirty="0" err="1"/>
              <a:t>Loading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 err="1"/>
              <a:t>Paging</a:t>
            </a:r>
            <a:r>
              <a:rPr lang="es-ES" dirty="0"/>
              <a:t> and </a:t>
            </a:r>
            <a:r>
              <a:rPr lang="es-ES" dirty="0" err="1"/>
              <a:t>Filtering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Para lecturas: </a:t>
            </a:r>
            <a:r>
              <a:rPr lang="es-ES" dirty="0" err="1"/>
              <a:t>AsNoTracking</a:t>
            </a:r>
            <a:r>
              <a:rPr lang="es-ES" dirty="0"/>
              <a:t>.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793742-BFBB-44D0-8007-17D17CCCEBFF}"/>
              </a:ext>
            </a:extLst>
          </p:cNvPr>
          <p:cNvSpPr txBox="1"/>
          <p:nvPr/>
        </p:nvSpPr>
        <p:spPr>
          <a:xfrm>
            <a:off x="1056639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pic>
        <p:nvPicPr>
          <p:cNvPr id="5" name="best practices2">
            <a:hlinkClick r:id="" action="ppaction://media"/>
            <a:extLst>
              <a:ext uri="{FF2B5EF4-FFF2-40B4-BE49-F238E27FC236}">
                <a16:creationId xmlns:a16="http://schemas.microsoft.com/office/drawing/2014/main" id="{49B21668-2D06-4BCB-ACE6-081B6C194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2427" y="592924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3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8776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1B07B-6EBF-46AD-B612-54778538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Buenas prácticas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30DEF-0DED-4F8D-AAA6-44B1542BE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13162"/>
            <a:ext cx="8946541" cy="4195481"/>
          </a:xfrm>
        </p:spPr>
        <p:txBody>
          <a:bodyPr/>
          <a:lstStyle/>
          <a:p>
            <a:r>
              <a:rPr lang="es-ES" dirty="0"/>
              <a:t>Minimizar las llamadas a la Base de datos.</a:t>
            </a:r>
          </a:p>
          <a:p>
            <a:endParaRPr lang="es-ES" dirty="0"/>
          </a:p>
          <a:p>
            <a:r>
              <a:rPr lang="es-ES" dirty="0"/>
              <a:t>Limitar las llamadas a </a:t>
            </a:r>
            <a:r>
              <a:rPr lang="es-ES" dirty="0" err="1"/>
              <a:t>SaveChanges</a:t>
            </a:r>
            <a:r>
              <a:rPr lang="es-ES" dirty="0"/>
              <a:t> y </a:t>
            </a:r>
            <a:r>
              <a:rPr lang="es-ES" dirty="0" err="1"/>
              <a:t>DetectChanges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 err="1"/>
              <a:t>Precompilar</a:t>
            </a:r>
            <a:r>
              <a:rPr lang="es-ES" dirty="0"/>
              <a:t> </a:t>
            </a:r>
            <a:r>
              <a:rPr lang="es-ES" dirty="0" err="1"/>
              <a:t>queries</a:t>
            </a:r>
            <a:r>
              <a:rPr lang="es-ES" dirty="0"/>
              <a:t> usadas frecuentemente.</a:t>
            </a:r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D1C7D1-F321-41A0-A59E-0BF9F645180D}"/>
              </a:ext>
            </a:extLst>
          </p:cNvPr>
          <p:cNvSpPr txBox="1"/>
          <p:nvPr/>
        </p:nvSpPr>
        <p:spPr>
          <a:xfrm>
            <a:off x="1053869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pic>
        <p:nvPicPr>
          <p:cNvPr id="5" name="best practices2">
            <a:hlinkClick r:id="" action="ppaction://media"/>
            <a:extLst>
              <a:ext uri="{FF2B5EF4-FFF2-40B4-BE49-F238E27FC236}">
                <a16:creationId xmlns:a16="http://schemas.microsoft.com/office/drawing/2014/main" id="{DB270AB4-D96C-4BB5-8045-4BBFB8CC85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02617" y="6005443"/>
            <a:ext cx="375478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49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878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60E8-3E94-4668-ACDD-4149CD80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Buenas prácticas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4AFA-B7CD-49AE-AFB6-6D42E7F8A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Capa aislada para </a:t>
            </a:r>
            <a:r>
              <a:rPr lang="es-ES" dirty="0" err="1"/>
              <a:t>DataAccess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No esperes a que EF Core siempre construya el mejor SQL.</a:t>
            </a:r>
          </a:p>
          <a:p>
            <a:endParaRPr lang="es-ES" dirty="0"/>
          </a:p>
          <a:p>
            <a:r>
              <a:rPr lang="es-ES" dirty="0"/>
              <a:t>Indexar.</a:t>
            </a:r>
          </a:p>
          <a:p>
            <a:endParaRPr lang="es-ES" dirty="0"/>
          </a:p>
          <a:p>
            <a:r>
              <a:rPr lang="es-ES" dirty="0"/>
              <a:t>Haz </a:t>
            </a:r>
            <a:r>
              <a:rPr lang="es-ES" dirty="0" err="1"/>
              <a:t>queries</a:t>
            </a:r>
            <a:r>
              <a:rPr lang="es-ES" dirty="0"/>
              <a:t> simples!</a:t>
            </a:r>
          </a:p>
          <a:p>
            <a:pPr marL="0" indent="0">
              <a:buNone/>
            </a:pPr>
            <a:r>
              <a:rPr lang="es-ES" dirty="0"/>
              <a:t>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CBDE7B-35A6-451E-A065-50248FCCCFAF}"/>
              </a:ext>
            </a:extLst>
          </p:cNvPr>
          <p:cNvSpPr txBox="1"/>
          <p:nvPr/>
        </p:nvSpPr>
        <p:spPr>
          <a:xfrm>
            <a:off x="10547928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pic>
        <p:nvPicPr>
          <p:cNvPr id="5" name="best practices2">
            <a:hlinkClick r:id="" action="ppaction://media"/>
            <a:extLst>
              <a:ext uri="{FF2B5EF4-FFF2-40B4-BE49-F238E27FC236}">
                <a16:creationId xmlns:a16="http://schemas.microsoft.com/office/drawing/2014/main" id="{16820203-452C-4724-B466-E40B318E48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2001" y="604519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56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816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73785-E920-415D-A910-DFA49E4A6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6783" y="2856483"/>
            <a:ext cx="4318433" cy="1376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6000" dirty="0"/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22041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81BF3-B74B-47DE-BFA3-3CC315A19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Comandos de ejecución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4715-81C7-409A-8EAD-03AD38EB0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Una </a:t>
            </a:r>
            <a:r>
              <a:rPr lang="es-ES" dirty="0" err="1"/>
              <a:t>query</a:t>
            </a:r>
            <a:r>
              <a:rPr lang="es-ES" dirty="0"/>
              <a:t> ejecutada dentro de un </a:t>
            </a:r>
            <a:r>
              <a:rPr lang="es-ES" i="1" dirty="0" err="1"/>
              <a:t>foreach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Cuando una </a:t>
            </a:r>
            <a:r>
              <a:rPr lang="es-ES" dirty="0" err="1"/>
              <a:t>query</a:t>
            </a:r>
            <a:r>
              <a:rPr lang="es-ES" dirty="0"/>
              <a:t> es enumerada en una operación tipo </a:t>
            </a:r>
            <a:r>
              <a:rPr lang="es-ES" i="1" dirty="0" err="1"/>
              <a:t>Collection</a:t>
            </a:r>
            <a:r>
              <a:rPr lang="es-ES" dirty="0"/>
              <a:t>: </a:t>
            </a:r>
            <a:r>
              <a:rPr lang="es-ES" i="1" dirty="0" err="1"/>
              <a:t>ToArray</a:t>
            </a:r>
            <a:r>
              <a:rPr lang="es-ES" dirty="0"/>
              <a:t>, </a:t>
            </a:r>
            <a:r>
              <a:rPr lang="es-ES" i="1" dirty="0" err="1"/>
              <a:t>ToDictionary</a:t>
            </a:r>
            <a:r>
              <a:rPr lang="es-ES" dirty="0"/>
              <a:t>, </a:t>
            </a:r>
            <a:r>
              <a:rPr lang="es-ES" i="1" dirty="0" err="1"/>
              <a:t>ToList</a:t>
            </a:r>
            <a:r>
              <a:rPr lang="es-ES" dirty="0"/>
              <a:t>,…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Con los métodos: </a:t>
            </a:r>
            <a:r>
              <a:rPr lang="es-ES" i="1" dirty="0" err="1"/>
              <a:t>First</a:t>
            </a:r>
            <a:r>
              <a:rPr lang="es-ES" dirty="0"/>
              <a:t>, </a:t>
            </a:r>
            <a:r>
              <a:rPr lang="es-ES" i="1" dirty="0"/>
              <a:t>Single</a:t>
            </a:r>
            <a:r>
              <a:rPr lang="es-ES" dirty="0"/>
              <a:t>, </a:t>
            </a:r>
            <a:r>
              <a:rPr lang="es-ES" i="1" dirty="0" err="1"/>
              <a:t>Any</a:t>
            </a:r>
            <a:r>
              <a:rPr lang="es-ES" dirty="0"/>
              <a:t>…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Con los métodos asíncronos: </a:t>
            </a:r>
            <a:r>
              <a:rPr lang="es-ES" i="1" dirty="0" err="1"/>
              <a:t>FirstAsync</a:t>
            </a:r>
            <a:r>
              <a:rPr lang="es-ES" dirty="0"/>
              <a:t>, </a:t>
            </a:r>
            <a:r>
              <a:rPr lang="es-ES" i="1" dirty="0" err="1"/>
              <a:t>SingleAsync</a:t>
            </a:r>
            <a:r>
              <a:rPr lang="es-ES" dirty="0"/>
              <a:t>, </a:t>
            </a:r>
            <a:r>
              <a:rPr lang="es-ES" i="1" dirty="0" err="1"/>
              <a:t>AnyAsync</a:t>
            </a:r>
            <a:r>
              <a:rPr lang="es-ES" dirty="0"/>
              <a:t>…</a:t>
            </a:r>
          </a:p>
          <a:p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98320-FC68-4BAF-8438-B0843B86D790}"/>
              </a:ext>
            </a:extLst>
          </p:cNvPr>
          <p:cNvSpPr txBox="1"/>
          <p:nvPr/>
        </p:nvSpPr>
        <p:spPr>
          <a:xfrm>
            <a:off x="1061085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0633438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E584F-05A3-4995-AD2B-DE429A537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Referencias: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4134A-F862-4C22-BFC9-FDD366EB6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Libro: </a:t>
            </a:r>
            <a:r>
              <a:rPr lang="es-ES" dirty="0" err="1"/>
              <a:t>Entity</a:t>
            </a:r>
            <a:r>
              <a:rPr lang="es-ES" dirty="0"/>
              <a:t> Framework in </a:t>
            </a:r>
            <a:r>
              <a:rPr lang="es-ES" dirty="0" err="1"/>
              <a:t>Action</a:t>
            </a:r>
            <a:r>
              <a:rPr lang="es-ES" dirty="0"/>
              <a:t> (John P Smith) </a:t>
            </a:r>
          </a:p>
          <a:p>
            <a:pPr marL="0" indent="0">
              <a:buNone/>
            </a:pPr>
            <a:r>
              <a:rPr lang="es-ES" dirty="0"/>
              <a:t>     Manning </a:t>
            </a:r>
            <a:r>
              <a:rPr lang="es-ES" dirty="0" err="1"/>
              <a:t>Publications</a:t>
            </a:r>
            <a:r>
              <a:rPr lang="es-ES" dirty="0"/>
              <a:t> Co. (2018)</a:t>
            </a:r>
          </a:p>
          <a:p>
            <a:r>
              <a:rPr lang="es-ES" dirty="0"/>
              <a:t>https://www.thereformedprogrammer.net/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825561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n 5"/>
          <p:cNvPicPr>
            <a:picLocks noChangeAspect="1"/>
          </p:cNvPicPr>
          <p:nvPr/>
        </p:nvPicPr>
        <p:blipFill rotWithShape="1">
          <a:blip r:embed="rId4"/>
          <a:srcRect l="8127" t="15646" r="6112" b="11098"/>
          <a:stretch/>
        </p:blipFill>
        <p:spPr>
          <a:xfrm>
            <a:off x="9452815" y="5852997"/>
            <a:ext cx="1178261" cy="472544"/>
          </a:xfrm>
          <a:prstGeom prst="rect">
            <a:avLst/>
          </a:prstGeom>
        </p:spPr>
      </p:pic>
      <p:pic>
        <p:nvPicPr>
          <p:cNvPr id="32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8893" y="5753768"/>
            <a:ext cx="671003" cy="67100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40" y="5945468"/>
            <a:ext cx="2045121" cy="56168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581" y="5786037"/>
            <a:ext cx="1206500" cy="638735"/>
          </a:xfrm>
          <a:prstGeom prst="rect">
            <a:avLst/>
          </a:prstGeom>
        </p:spPr>
      </p:pic>
      <p:sp>
        <p:nvSpPr>
          <p:cNvPr id="9" name="Freeform 30"/>
          <p:cNvSpPr>
            <a:spLocks noEditPoints="1"/>
          </p:cNvSpPr>
          <p:nvPr/>
        </p:nvSpPr>
        <p:spPr bwMode="auto">
          <a:xfrm>
            <a:off x="3783875" y="1366728"/>
            <a:ext cx="4624251" cy="2945984"/>
          </a:xfrm>
          <a:custGeom>
            <a:avLst/>
            <a:gdLst>
              <a:gd name="T0" fmla="*/ 683 w 865"/>
              <a:gd name="T1" fmla="*/ 59 h 550"/>
              <a:gd name="T2" fmla="*/ 628 w 865"/>
              <a:gd name="T3" fmla="*/ 141 h 550"/>
              <a:gd name="T4" fmla="*/ 565 w 865"/>
              <a:gd name="T5" fmla="*/ 61 h 550"/>
              <a:gd name="T6" fmla="*/ 565 w 865"/>
              <a:gd name="T7" fmla="*/ 140 h 550"/>
              <a:gd name="T8" fmla="*/ 0 w 865"/>
              <a:gd name="T9" fmla="*/ 0 h 550"/>
              <a:gd name="T10" fmla="*/ 768 w 865"/>
              <a:gd name="T11" fmla="*/ 162 h 550"/>
              <a:gd name="T12" fmla="*/ 708 w 865"/>
              <a:gd name="T13" fmla="*/ 211 h 550"/>
              <a:gd name="T14" fmla="*/ 745 w 865"/>
              <a:gd name="T15" fmla="*/ 334 h 550"/>
              <a:gd name="T16" fmla="*/ 614 w 865"/>
              <a:gd name="T17" fmla="*/ 64 h 550"/>
              <a:gd name="T18" fmla="*/ 703 w 865"/>
              <a:gd name="T19" fmla="*/ 92 h 550"/>
              <a:gd name="T20" fmla="*/ 621 w 865"/>
              <a:gd name="T21" fmla="*/ 148 h 550"/>
              <a:gd name="T22" fmla="*/ 642 w 865"/>
              <a:gd name="T23" fmla="*/ 281 h 550"/>
              <a:gd name="T24" fmla="*/ 617 w 865"/>
              <a:gd name="T25" fmla="*/ 211 h 550"/>
              <a:gd name="T26" fmla="*/ 691 w 865"/>
              <a:gd name="T27" fmla="*/ 261 h 550"/>
              <a:gd name="T28" fmla="*/ 587 w 865"/>
              <a:gd name="T29" fmla="*/ 95 h 550"/>
              <a:gd name="T30" fmla="*/ 500 w 865"/>
              <a:gd name="T31" fmla="*/ 162 h 550"/>
              <a:gd name="T32" fmla="*/ 373 w 865"/>
              <a:gd name="T33" fmla="*/ 42 h 550"/>
              <a:gd name="T34" fmla="*/ 253 w 865"/>
              <a:gd name="T35" fmla="*/ 317 h 550"/>
              <a:gd name="T36" fmla="*/ 341 w 865"/>
              <a:gd name="T37" fmla="*/ 274 h 550"/>
              <a:gd name="T38" fmla="*/ 258 w 865"/>
              <a:gd name="T39" fmla="*/ 144 h 550"/>
              <a:gd name="T40" fmla="*/ 216 w 865"/>
              <a:gd name="T41" fmla="*/ 140 h 550"/>
              <a:gd name="T42" fmla="*/ 175 w 865"/>
              <a:gd name="T43" fmla="*/ 149 h 550"/>
              <a:gd name="T44" fmla="*/ 149 w 865"/>
              <a:gd name="T45" fmla="*/ 162 h 550"/>
              <a:gd name="T46" fmla="*/ 118 w 865"/>
              <a:gd name="T47" fmla="*/ 191 h 550"/>
              <a:gd name="T48" fmla="*/ 98 w 865"/>
              <a:gd name="T49" fmla="*/ 228 h 550"/>
              <a:gd name="T50" fmla="*/ 42 w 865"/>
              <a:gd name="T51" fmla="*/ 267 h 550"/>
              <a:gd name="T52" fmla="*/ 42 w 865"/>
              <a:gd name="T53" fmla="*/ 267 h 550"/>
              <a:gd name="T54" fmla="*/ 206 w 865"/>
              <a:gd name="T55" fmla="*/ 508 h 550"/>
              <a:gd name="T56" fmla="*/ 42 w 865"/>
              <a:gd name="T57" fmla="*/ 475 h 550"/>
              <a:gd name="T58" fmla="*/ 227 w 865"/>
              <a:gd name="T59" fmla="*/ 492 h 550"/>
              <a:gd name="T60" fmla="*/ 407 w 865"/>
              <a:gd name="T61" fmla="*/ 504 h 550"/>
              <a:gd name="T62" fmla="*/ 330 w 865"/>
              <a:gd name="T63" fmla="*/ 425 h 550"/>
              <a:gd name="T64" fmla="*/ 146 w 865"/>
              <a:gd name="T65" fmla="*/ 438 h 550"/>
              <a:gd name="T66" fmla="*/ 69 w 865"/>
              <a:gd name="T67" fmla="*/ 418 h 550"/>
              <a:gd name="T68" fmla="*/ 253 w 865"/>
              <a:gd name="T69" fmla="*/ 431 h 550"/>
              <a:gd name="T70" fmla="*/ 407 w 865"/>
              <a:gd name="T71" fmla="*/ 431 h 550"/>
              <a:gd name="T72" fmla="*/ 330 w 865"/>
              <a:gd name="T73" fmla="*/ 355 h 550"/>
              <a:gd name="T74" fmla="*/ 146 w 865"/>
              <a:gd name="T75" fmla="*/ 368 h 550"/>
              <a:gd name="T76" fmla="*/ 69 w 865"/>
              <a:gd name="T77" fmla="*/ 348 h 550"/>
              <a:gd name="T78" fmla="*/ 253 w 865"/>
              <a:gd name="T79" fmla="*/ 361 h 550"/>
              <a:gd name="T80" fmla="*/ 407 w 865"/>
              <a:gd name="T81" fmla="*/ 361 h 550"/>
              <a:gd name="T82" fmla="*/ 359 w 865"/>
              <a:gd name="T83" fmla="*/ 266 h 550"/>
              <a:gd name="T84" fmla="*/ 350 w 865"/>
              <a:gd name="T85" fmla="*/ 225 h 550"/>
              <a:gd name="T86" fmla="*/ 328 w 865"/>
              <a:gd name="T87" fmla="*/ 188 h 550"/>
              <a:gd name="T88" fmla="*/ 570 w 865"/>
              <a:gd name="T89" fmla="*/ 292 h 550"/>
              <a:gd name="T90" fmla="*/ 521 w 865"/>
              <a:gd name="T91" fmla="*/ 253 h 550"/>
              <a:gd name="T92" fmla="*/ 608 w 865"/>
              <a:gd name="T93" fmla="*/ 506 h 550"/>
              <a:gd name="T94" fmla="*/ 510 w 865"/>
              <a:gd name="T95" fmla="*/ 398 h 550"/>
              <a:gd name="T96" fmla="*/ 514 w 865"/>
              <a:gd name="T97" fmla="*/ 384 h 550"/>
              <a:gd name="T98" fmla="*/ 720 w 865"/>
              <a:gd name="T99" fmla="*/ 506 h 550"/>
              <a:gd name="T100" fmla="*/ 720 w 865"/>
              <a:gd name="T101" fmla="*/ 497 h 550"/>
              <a:gd name="T102" fmla="*/ 755 w 865"/>
              <a:gd name="T103" fmla="*/ 501 h 550"/>
              <a:gd name="T104" fmla="*/ 779 w 865"/>
              <a:gd name="T105" fmla="*/ 382 h 550"/>
              <a:gd name="T106" fmla="*/ 779 w 865"/>
              <a:gd name="T107" fmla="*/ 391 h 550"/>
              <a:gd name="T108" fmla="*/ 760 w 865"/>
              <a:gd name="T109" fmla="*/ 493 h 550"/>
              <a:gd name="T110" fmla="*/ 780 w 865"/>
              <a:gd name="T111" fmla="*/ 457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65" h="550">
                <a:moveTo>
                  <a:pt x="656" y="154"/>
                </a:moveTo>
                <a:cubicBezTo>
                  <a:pt x="667" y="154"/>
                  <a:pt x="677" y="150"/>
                  <a:pt x="683" y="142"/>
                </a:cubicBezTo>
                <a:cubicBezTo>
                  <a:pt x="690" y="133"/>
                  <a:pt x="693" y="122"/>
                  <a:pt x="693" y="107"/>
                </a:cubicBezTo>
                <a:cubicBezTo>
                  <a:pt x="693" y="94"/>
                  <a:pt x="693" y="94"/>
                  <a:pt x="693" y="94"/>
                </a:cubicBezTo>
                <a:cubicBezTo>
                  <a:pt x="693" y="79"/>
                  <a:pt x="690" y="67"/>
                  <a:pt x="683" y="59"/>
                </a:cubicBezTo>
                <a:cubicBezTo>
                  <a:pt x="676" y="51"/>
                  <a:pt x="667" y="46"/>
                  <a:pt x="656" y="46"/>
                </a:cubicBezTo>
                <a:cubicBezTo>
                  <a:pt x="644" y="46"/>
                  <a:pt x="635" y="51"/>
                  <a:pt x="628" y="59"/>
                </a:cubicBezTo>
                <a:cubicBezTo>
                  <a:pt x="622" y="67"/>
                  <a:pt x="618" y="79"/>
                  <a:pt x="618" y="94"/>
                </a:cubicBezTo>
                <a:cubicBezTo>
                  <a:pt x="618" y="107"/>
                  <a:pt x="618" y="107"/>
                  <a:pt x="618" y="107"/>
                </a:cubicBezTo>
                <a:cubicBezTo>
                  <a:pt x="618" y="121"/>
                  <a:pt x="622" y="133"/>
                  <a:pt x="628" y="141"/>
                </a:cubicBezTo>
                <a:cubicBezTo>
                  <a:pt x="635" y="150"/>
                  <a:pt x="644" y="154"/>
                  <a:pt x="656" y="154"/>
                </a:cubicBezTo>
                <a:close/>
                <a:moveTo>
                  <a:pt x="565" y="140"/>
                </a:moveTo>
                <a:cubicBezTo>
                  <a:pt x="572" y="131"/>
                  <a:pt x="576" y="120"/>
                  <a:pt x="576" y="105"/>
                </a:cubicBezTo>
                <a:cubicBezTo>
                  <a:pt x="576" y="94"/>
                  <a:pt x="576" y="94"/>
                  <a:pt x="576" y="94"/>
                </a:cubicBezTo>
                <a:cubicBezTo>
                  <a:pt x="576" y="80"/>
                  <a:pt x="572" y="69"/>
                  <a:pt x="565" y="61"/>
                </a:cubicBezTo>
                <a:cubicBezTo>
                  <a:pt x="557" y="52"/>
                  <a:pt x="547" y="48"/>
                  <a:pt x="534" y="48"/>
                </a:cubicBezTo>
                <a:cubicBezTo>
                  <a:pt x="510" y="48"/>
                  <a:pt x="510" y="48"/>
                  <a:pt x="510" y="48"/>
                </a:cubicBezTo>
                <a:cubicBezTo>
                  <a:pt x="510" y="153"/>
                  <a:pt x="510" y="153"/>
                  <a:pt x="510" y="153"/>
                </a:cubicBezTo>
                <a:cubicBezTo>
                  <a:pt x="534" y="153"/>
                  <a:pt x="534" y="153"/>
                  <a:pt x="534" y="153"/>
                </a:cubicBezTo>
                <a:cubicBezTo>
                  <a:pt x="546" y="153"/>
                  <a:pt x="557" y="149"/>
                  <a:pt x="565" y="140"/>
                </a:cubicBezTo>
                <a:close/>
                <a:moveTo>
                  <a:pt x="0" y="0"/>
                </a:moveTo>
                <a:cubicBezTo>
                  <a:pt x="0" y="550"/>
                  <a:pt x="0" y="550"/>
                  <a:pt x="0" y="550"/>
                </a:cubicBezTo>
                <a:cubicBezTo>
                  <a:pt x="865" y="550"/>
                  <a:pt x="865" y="550"/>
                  <a:pt x="865" y="550"/>
                </a:cubicBezTo>
                <a:cubicBezTo>
                  <a:pt x="865" y="0"/>
                  <a:pt x="865" y="0"/>
                  <a:pt x="865" y="0"/>
                </a:cubicBezTo>
                <a:lnTo>
                  <a:pt x="0" y="0"/>
                </a:lnTo>
                <a:close/>
                <a:moveTo>
                  <a:pt x="716" y="39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48"/>
                  <a:pt x="810" y="48"/>
                  <a:pt x="810" y="48"/>
                </a:cubicBezTo>
                <a:cubicBezTo>
                  <a:pt x="768" y="48"/>
                  <a:pt x="768" y="48"/>
                  <a:pt x="768" y="48"/>
                </a:cubicBezTo>
                <a:cubicBezTo>
                  <a:pt x="768" y="162"/>
                  <a:pt x="768" y="162"/>
                  <a:pt x="768" y="162"/>
                </a:cubicBezTo>
                <a:cubicBezTo>
                  <a:pt x="758" y="162"/>
                  <a:pt x="758" y="162"/>
                  <a:pt x="758" y="162"/>
                </a:cubicBezTo>
                <a:cubicBezTo>
                  <a:pt x="758" y="48"/>
                  <a:pt x="758" y="48"/>
                  <a:pt x="758" y="48"/>
                </a:cubicBezTo>
                <a:cubicBezTo>
                  <a:pt x="716" y="48"/>
                  <a:pt x="716" y="48"/>
                  <a:pt x="716" y="48"/>
                </a:cubicBezTo>
                <a:lnTo>
                  <a:pt x="716" y="39"/>
                </a:lnTo>
                <a:close/>
                <a:moveTo>
                  <a:pt x="708" y="211"/>
                </a:moveTo>
                <a:cubicBezTo>
                  <a:pt x="808" y="211"/>
                  <a:pt x="808" y="211"/>
                  <a:pt x="808" y="211"/>
                </a:cubicBezTo>
                <a:cubicBezTo>
                  <a:pt x="808" y="232"/>
                  <a:pt x="808" y="232"/>
                  <a:pt x="808" y="232"/>
                </a:cubicBezTo>
                <a:cubicBezTo>
                  <a:pt x="770" y="232"/>
                  <a:pt x="770" y="232"/>
                  <a:pt x="770" y="232"/>
                </a:cubicBezTo>
                <a:cubicBezTo>
                  <a:pt x="770" y="334"/>
                  <a:pt x="770" y="334"/>
                  <a:pt x="770" y="334"/>
                </a:cubicBezTo>
                <a:cubicBezTo>
                  <a:pt x="745" y="334"/>
                  <a:pt x="745" y="334"/>
                  <a:pt x="745" y="334"/>
                </a:cubicBezTo>
                <a:cubicBezTo>
                  <a:pt x="745" y="232"/>
                  <a:pt x="745" y="232"/>
                  <a:pt x="745" y="232"/>
                </a:cubicBezTo>
                <a:cubicBezTo>
                  <a:pt x="708" y="232"/>
                  <a:pt x="708" y="232"/>
                  <a:pt x="708" y="232"/>
                </a:cubicBezTo>
                <a:lnTo>
                  <a:pt x="708" y="211"/>
                </a:lnTo>
                <a:close/>
                <a:moveTo>
                  <a:pt x="608" y="94"/>
                </a:moveTo>
                <a:cubicBezTo>
                  <a:pt x="608" y="83"/>
                  <a:pt x="610" y="73"/>
                  <a:pt x="614" y="64"/>
                </a:cubicBezTo>
                <a:cubicBezTo>
                  <a:pt x="618" y="56"/>
                  <a:pt x="623" y="49"/>
                  <a:pt x="631" y="44"/>
                </a:cubicBezTo>
                <a:cubicBezTo>
                  <a:pt x="638" y="40"/>
                  <a:pt x="646" y="37"/>
                  <a:pt x="656" y="37"/>
                </a:cubicBezTo>
                <a:cubicBezTo>
                  <a:pt x="665" y="37"/>
                  <a:pt x="673" y="40"/>
                  <a:pt x="681" y="44"/>
                </a:cubicBezTo>
                <a:cubicBezTo>
                  <a:pt x="688" y="49"/>
                  <a:pt x="693" y="55"/>
                  <a:pt x="697" y="63"/>
                </a:cubicBezTo>
                <a:cubicBezTo>
                  <a:pt x="701" y="72"/>
                  <a:pt x="703" y="81"/>
                  <a:pt x="703" y="92"/>
                </a:cubicBezTo>
                <a:cubicBezTo>
                  <a:pt x="703" y="107"/>
                  <a:pt x="703" y="107"/>
                  <a:pt x="703" y="107"/>
                </a:cubicBezTo>
                <a:cubicBezTo>
                  <a:pt x="703" y="118"/>
                  <a:pt x="701" y="128"/>
                  <a:pt x="698" y="137"/>
                </a:cubicBezTo>
                <a:cubicBezTo>
                  <a:pt x="694" y="145"/>
                  <a:pt x="688" y="152"/>
                  <a:pt x="681" y="156"/>
                </a:cubicBezTo>
                <a:cubicBezTo>
                  <a:pt x="674" y="161"/>
                  <a:pt x="665" y="163"/>
                  <a:pt x="656" y="163"/>
                </a:cubicBezTo>
                <a:cubicBezTo>
                  <a:pt x="641" y="163"/>
                  <a:pt x="630" y="158"/>
                  <a:pt x="621" y="148"/>
                </a:cubicBezTo>
                <a:cubicBezTo>
                  <a:pt x="612" y="138"/>
                  <a:pt x="608" y="124"/>
                  <a:pt x="608" y="106"/>
                </a:cubicBezTo>
                <a:lnTo>
                  <a:pt x="608" y="94"/>
                </a:lnTo>
                <a:close/>
                <a:moveTo>
                  <a:pt x="691" y="261"/>
                </a:moveTo>
                <a:cubicBezTo>
                  <a:pt x="691" y="281"/>
                  <a:pt x="691" y="281"/>
                  <a:pt x="691" y="281"/>
                </a:cubicBezTo>
                <a:cubicBezTo>
                  <a:pt x="642" y="281"/>
                  <a:pt x="642" y="281"/>
                  <a:pt x="642" y="281"/>
                </a:cubicBezTo>
                <a:cubicBezTo>
                  <a:pt x="642" y="313"/>
                  <a:pt x="642" y="313"/>
                  <a:pt x="642" y="313"/>
                </a:cubicBezTo>
                <a:cubicBezTo>
                  <a:pt x="699" y="313"/>
                  <a:pt x="699" y="313"/>
                  <a:pt x="699" y="313"/>
                </a:cubicBezTo>
                <a:cubicBezTo>
                  <a:pt x="699" y="334"/>
                  <a:pt x="699" y="334"/>
                  <a:pt x="699" y="334"/>
                </a:cubicBezTo>
                <a:cubicBezTo>
                  <a:pt x="617" y="334"/>
                  <a:pt x="617" y="334"/>
                  <a:pt x="617" y="334"/>
                </a:cubicBezTo>
                <a:cubicBezTo>
                  <a:pt x="617" y="211"/>
                  <a:pt x="617" y="211"/>
                  <a:pt x="617" y="211"/>
                </a:cubicBezTo>
                <a:cubicBezTo>
                  <a:pt x="699" y="211"/>
                  <a:pt x="699" y="211"/>
                  <a:pt x="699" y="211"/>
                </a:cubicBezTo>
                <a:cubicBezTo>
                  <a:pt x="699" y="232"/>
                  <a:pt x="699" y="232"/>
                  <a:pt x="699" y="232"/>
                </a:cubicBezTo>
                <a:cubicBezTo>
                  <a:pt x="642" y="232"/>
                  <a:pt x="642" y="232"/>
                  <a:pt x="642" y="232"/>
                </a:cubicBezTo>
                <a:cubicBezTo>
                  <a:pt x="642" y="261"/>
                  <a:pt x="642" y="261"/>
                  <a:pt x="642" y="261"/>
                </a:cubicBezTo>
                <a:lnTo>
                  <a:pt x="691" y="261"/>
                </a:lnTo>
                <a:close/>
                <a:moveTo>
                  <a:pt x="500" y="39"/>
                </a:moveTo>
                <a:cubicBezTo>
                  <a:pt x="534" y="39"/>
                  <a:pt x="534" y="39"/>
                  <a:pt x="534" y="39"/>
                </a:cubicBezTo>
                <a:cubicBezTo>
                  <a:pt x="544" y="39"/>
                  <a:pt x="553" y="41"/>
                  <a:pt x="561" y="46"/>
                </a:cubicBezTo>
                <a:cubicBezTo>
                  <a:pt x="569" y="50"/>
                  <a:pt x="575" y="57"/>
                  <a:pt x="580" y="66"/>
                </a:cubicBezTo>
                <a:cubicBezTo>
                  <a:pt x="584" y="74"/>
                  <a:pt x="587" y="84"/>
                  <a:pt x="587" y="95"/>
                </a:cubicBezTo>
                <a:cubicBezTo>
                  <a:pt x="587" y="106"/>
                  <a:pt x="587" y="106"/>
                  <a:pt x="587" y="106"/>
                </a:cubicBezTo>
                <a:cubicBezTo>
                  <a:pt x="587" y="117"/>
                  <a:pt x="584" y="127"/>
                  <a:pt x="580" y="135"/>
                </a:cubicBezTo>
                <a:cubicBezTo>
                  <a:pt x="576" y="144"/>
                  <a:pt x="569" y="150"/>
                  <a:pt x="561" y="155"/>
                </a:cubicBezTo>
                <a:cubicBezTo>
                  <a:pt x="553" y="159"/>
                  <a:pt x="544" y="162"/>
                  <a:pt x="534" y="162"/>
                </a:cubicBezTo>
                <a:cubicBezTo>
                  <a:pt x="500" y="162"/>
                  <a:pt x="500" y="162"/>
                  <a:pt x="500" y="162"/>
                </a:cubicBezTo>
                <a:lnTo>
                  <a:pt x="500" y="39"/>
                </a:lnTo>
                <a:close/>
                <a:moveTo>
                  <a:pt x="407" y="42"/>
                </a:moveTo>
                <a:cubicBezTo>
                  <a:pt x="308" y="168"/>
                  <a:pt x="308" y="168"/>
                  <a:pt x="308" y="168"/>
                </a:cubicBezTo>
                <a:cubicBezTo>
                  <a:pt x="304" y="165"/>
                  <a:pt x="301" y="163"/>
                  <a:pt x="297" y="161"/>
                </a:cubicBezTo>
                <a:cubicBezTo>
                  <a:pt x="373" y="42"/>
                  <a:pt x="373" y="42"/>
                  <a:pt x="373" y="42"/>
                </a:cubicBezTo>
                <a:lnTo>
                  <a:pt x="407" y="42"/>
                </a:lnTo>
                <a:close/>
                <a:moveTo>
                  <a:pt x="341" y="274"/>
                </a:moveTo>
                <a:cubicBezTo>
                  <a:pt x="341" y="278"/>
                  <a:pt x="341" y="283"/>
                  <a:pt x="340" y="287"/>
                </a:cubicBezTo>
                <a:cubicBezTo>
                  <a:pt x="337" y="286"/>
                  <a:pt x="334" y="286"/>
                  <a:pt x="330" y="286"/>
                </a:cubicBezTo>
                <a:cubicBezTo>
                  <a:pt x="292" y="286"/>
                  <a:pt x="292" y="317"/>
                  <a:pt x="253" y="317"/>
                </a:cubicBezTo>
                <a:cubicBezTo>
                  <a:pt x="215" y="317"/>
                  <a:pt x="215" y="286"/>
                  <a:pt x="176" y="286"/>
                </a:cubicBezTo>
                <a:cubicBezTo>
                  <a:pt x="144" y="286"/>
                  <a:pt x="139" y="308"/>
                  <a:pt x="115" y="315"/>
                </a:cubicBezTo>
                <a:cubicBezTo>
                  <a:pt x="110" y="302"/>
                  <a:pt x="108" y="288"/>
                  <a:pt x="108" y="274"/>
                </a:cubicBezTo>
                <a:cubicBezTo>
                  <a:pt x="108" y="210"/>
                  <a:pt x="160" y="158"/>
                  <a:pt x="224" y="158"/>
                </a:cubicBezTo>
                <a:cubicBezTo>
                  <a:pt x="289" y="158"/>
                  <a:pt x="341" y="210"/>
                  <a:pt x="341" y="274"/>
                </a:cubicBezTo>
                <a:close/>
                <a:moveTo>
                  <a:pt x="266" y="113"/>
                </a:moveTo>
                <a:cubicBezTo>
                  <a:pt x="284" y="42"/>
                  <a:pt x="284" y="42"/>
                  <a:pt x="284" y="42"/>
                </a:cubicBezTo>
                <a:cubicBezTo>
                  <a:pt x="309" y="42"/>
                  <a:pt x="309" y="42"/>
                  <a:pt x="309" y="42"/>
                </a:cubicBezTo>
                <a:cubicBezTo>
                  <a:pt x="271" y="148"/>
                  <a:pt x="271" y="148"/>
                  <a:pt x="271" y="148"/>
                </a:cubicBezTo>
                <a:cubicBezTo>
                  <a:pt x="267" y="146"/>
                  <a:pt x="262" y="145"/>
                  <a:pt x="258" y="144"/>
                </a:cubicBezTo>
                <a:lnTo>
                  <a:pt x="266" y="113"/>
                </a:lnTo>
                <a:close/>
                <a:moveTo>
                  <a:pt x="233" y="42"/>
                </a:moveTo>
                <a:cubicBezTo>
                  <a:pt x="229" y="139"/>
                  <a:pt x="229" y="139"/>
                  <a:pt x="229" y="139"/>
                </a:cubicBezTo>
                <a:cubicBezTo>
                  <a:pt x="228" y="139"/>
                  <a:pt x="226" y="139"/>
                  <a:pt x="224" y="139"/>
                </a:cubicBezTo>
                <a:cubicBezTo>
                  <a:pt x="222" y="139"/>
                  <a:pt x="219" y="139"/>
                  <a:pt x="216" y="140"/>
                </a:cubicBezTo>
                <a:cubicBezTo>
                  <a:pt x="210" y="42"/>
                  <a:pt x="210" y="42"/>
                  <a:pt x="210" y="42"/>
                </a:cubicBezTo>
                <a:lnTo>
                  <a:pt x="233" y="42"/>
                </a:lnTo>
                <a:close/>
                <a:moveTo>
                  <a:pt x="158" y="42"/>
                </a:moveTo>
                <a:cubicBezTo>
                  <a:pt x="187" y="144"/>
                  <a:pt x="187" y="144"/>
                  <a:pt x="187" y="144"/>
                </a:cubicBezTo>
                <a:cubicBezTo>
                  <a:pt x="183" y="146"/>
                  <a:pt x="179" y="147"/>
                  <a:pt x="175" y="149"/>
                </a:cubicBezTo>
                <a:cubicBezTo>
                  <a:pt x="133" y="42"/>
                  <a:pt x="133" y="42"/>
                  <a:pt x="133" y="42"/>
                </a:cubicBezTo>
                <a:lnTo>
                  <a:pt x="158" y="42"/>
                </a:lnTo>
                <a:close/>
                <a:moveTo>
                  <a:pt x="42" y="42"/>
                </a:moveTo>
                <a:cubicBezTo>
                  <a:pt x="68" y="42"/>
                  <a:pt x="68" y="42"/>
                  <a:pt x="68" y="42"/>
                </a:cubicBezTo>
                <a:cubicBezTo>
                  <a:pt x="149" y="162"/>
                  <a:pt x="149" y="162"/>
                  <a:pt x="149" y="162"/>
                </a:cubicBezTo>
                <a:cubicBezTo>
                  <a:pt x="146" y="165"/>
                  <a:pt x="142" y="167"/>
                  <a:pt x="139" y="170"/>
                </a:cubicBezTo>
                <a:cubicBezTo>
                  <a:pt x="42" y="52"/>
                  <a:pt x="42" y="52"/>
                  <a:pt x="42" y="52"/>
                </a:cubicBezTo>
                <a:lnTo>
                  <a:pt x="42" y="42"/>
                </a:lnTo>
                <a:close/>
                <a:moveTo>
                  <a:pt x="42" y="131"/>
                </a:moveTo>
                <a:cubicBezTo>
                  <a:pt x="118" y="191"/>
                  <a:pt x="118" y="191"/>
                  <a:pt x="118" y="191"/>
                </a:cubicBezTo>
                <a:cubicBezTo>
                  <a:pt x="116" y="194"/>
                  <a:pt x="113" y="198"/>
                  <a:pt x="111" y="202"/>
                </a:cubicBezTo>
                <a:cubicBezTo>
                  <a:pt x="42" y="158"/>
                  <a:pt x="42" y="158"/>
                  <a:pt x="42" y="158"/>
                </a:cubicBezTo>
                <a:lnTo>
                  <a:pt x="42" y="131"/>
                </a:lnTo>
                <a:close/>
                <a:moveTo>
                  <a:pt x="42" y="207"/>
                </a:moveTo>
                <a:cubicBezTo>
                  <a:pt x="98" y="228"/>
                  <a:pt x="98" y="228"/>
                  <a:pt x="98" y="228"/>
                </a:cubicBezTo>
                <a:cubicBezTo>
                  <a:pt x="96" y="232"/>
                  <a:pt x="95" y="236"/>
                  <a:pt x="94" y="241"/>
                </a:cubicBezTo>
                <a:cubicBezTo>
                  <a:pt x="64" y="233"/>
                  <a:pt x="64" y="233"/>
                  <a:pt x="64" y="233"/>
                </a:cubicBezTo>
                <a:cubicBezTo>
                  <a:pt x="42" y="228"/>
                  <a:pt x="42" y="228"/>
                  <a:pt x="42" y="228"/>
                </a:cubicBezTo>
                <a:lnTo>
                  <a:pt x="42" y="207"/>
                </a:lnTo>
                <a:close/>
                <a:moveTo>
                  <a:pt x="42" y="267"/>
                </a:moveTo>
                <a:cubicBezTo>
                  <a:pt x="90" y="269"/>
                  <a:pt x="90" y="269"/>
                  <a:pt x="90" y="269"/>
                </a:cubicBezTo>
                <a:cubicBezTo>
                  <a:pt x="89" y="271"/>
                  <a:pt x="89" y="273"/>
                  <a:pt x="89" y="274"/>
                </a:cubicBezTo>
                <a:cubicBezTo>
                  <a:pt x="89" y="277"/>
                  <a:pt x="90" y="280"/>
                  <a:pt x="90" y="282"/>
                </a:cubicBezTo>
                <a:cubicBezTo>
                  <a:pt x="42" y="285"/>
                  <a:pt x="42" y="285"/>
                  <a:pt x="42" y="285"/>
                </a:cubicBezTo>
                <a:lnTo>
                  <a:pt x="42" y="267"/>
                </a:lnTo>
                <a:close/>
                <a:moveTo>
                  <a:pt x="407" y="508"/>
                </a:moveTo>
                <a:cubicBezTo>
                  <a:pt x="359" y="508"/>
                  <a:pt x="359" y="508"/>
                  <a:pt x="359" y="508"/>
                </a:cubicBezTo>
                <a:cubicBezTo>
                  <a:pt x="352" y="502"/>
                  <a:pt x="346" y="499"/>
                  <a:pt x="334" y="499"/>
                </a:cubicBezTo>
                <a:cubicBezTo>
                  <a:pt x="322" y="499"/>
                  <a:pt x="315" y="502"/>
                  <a:pt x="309" y="508"/>
                </a:cubicBezTo>
                <a:cubicBezTo>
                  <a:pt x="206" y="508"/>
                  <a:pt x="206" y="508"/>
                  <a:pt x="206" y="508"/>
                </a:cubicBezTo>
                <a:cubicBezTo>
                  <a:pt x="199" y="502"/>
                  <a:pt x="192" y="499"/>
                  <a:pt x="180" y="499"/>
                </a:cubicBezTo>
                <a:cubicBezTo>
                  <a:pt x="169" y="499"/>
                  <a:pt x="162" y="502"/>
                  <a:pt x="155" y="508"/>
                </a:cubicBezTo>
                <a:cubicBezTo>
                  <a:pt x="52" y="508"/>
                  <a:pt x="52" y="508"/>
                  <a:pt x="52" y="508"/>
                </a:cubicBezTo>
                <a:cubicBezTo>
                  <a:pt x="49" y="505"/>
                  <a:pt x="46" y="503"/>
                  <a:pt x="42" y="501"/>
                </a:cubicBezTo>
                <a:cubicBezTo>
                  <a:pt x="42" y="475"/>
                  <a:pt x="42" y="475"/>
                  <a:pt x="42" y="475"/>
                </a:cubicBezTo>
                <a:cubicBezTo>
                  <a:pt x="56" y="478"/>
                  <a:pt x="66" y="485"/>
                  <a:pt x="73" y="492"/>
                </a:cubicBezTo>
                <a:cubicBezTo>
                  <a:pt x="83" y="499"/>
                  <a:pt x="89" y="504"/>
                  <a:pt x="104" y="504"/>
                </a:cubicBezTo>
                <a:cubicBezTo>
                  <a:pt x="118" y="504"/>
                  <a:pt x="125" y="499"/>
                  <a:pt x="134" y="492"/>
                </a:cubicBezTo>
                <a:cubicBezTo>
                  <a:pt x="144" y="483"/>
                  <a:pt x="157" y="473"/>
                  <a:pt x="180" y="473"/>
                </a:cubicBezTo>
                <a:cubicBezTo>
                  <a:pt x="204" y="473"/>
                  <a:pt x="217" y="483"/>
                  <a:pt x="227" y="492"/>
                </a:cubicBezTo>
                <a:cubicBezTo>
                  <a:pt x="236" y="499"/>
                  <a:pt x="243" y="504"/>
                  <a:pt x="257" y="504"/>
                </a:cubicBezTo>
                <a:cubicBezTo>
                  <a:pt x="272" y="504"/>
                  <a:pt x="278" y="499"/>
                  <a:pt x="288" y="492"/>
                </a:cubicBezTo>
                <a:cubicBezTo>
                  <a:pt x="298" y="483"/>
                  <a:pt x="310" y="473"/>
                  <a:pt x="334" y="473"/>
                </a:cubicBezTo>
                <a:cubicBezTo>
                  <a:pt x="358" y="473"/>
                  <a:pt x="370" y="483"/>
                  <a:pt x="380" y="492"/>
                </a:cubicBezTo>
                <a:cubicBezTo>
                  <a:pt x="389" y="498"/>
                  <a:pt x="395" y="503"/>
                  <a:pt x="407" y="504"/>
                </a:cubicBezTo>
                <a:lnTo>
                  <a:pt x="407" y="508"/>
                </a:lnTo>
                <a:close/>
                <a:moveTo>
                  <a:pt x="407" y="457"/>
                </a:moveTo>
                <a:cubicBezTo>
                  <a:pt x="407" y="457"/>
                  <a:pt x="407" y="457"/>
                  <a:pt x="407" y="457"/>
                </a:cubicBezTo>
                <a:cubicBezTo>
                  <a:pt x="383" y="457"/>
                  <a:pt x="370" y="446"/>
                  <a:pt x="360" y="438"/>
                </a:cubicBezTo>
                <a:cubicBezTo>
                  <a:pt x="351" y="431"/>
                  <a:pt x="345" y="425"/>
                  <a:pt x="330" y="425"/>
                </a:cubicBezTo>
                <a:cubicBezTo>
                  <a:pt x="315" y="425"/>
                  <a:pt x="309" y="431"/>
                  <a:pt x="300" y="438"/>
                </a:cubicBezTo>
                <a:cubicBezTo>
                  <a:pt x="290" y="446"/>
                  <a:pt x="277" y="457"/>
                  <a:pt x="253" y="457"/>
                </a:cubicBezTo>
                <a:cubicBezTo>
                  <a:pt x="229" y="457"/>
                  <a:pt x="217" y="446"/>
                  <a:pt x="207" y="438"/>
                </a:cubicBezTo>
                <a:cubicBezTo>
                  <a:pt x="198" y="431"/>
                  <a:pt x="191" y="425"/>
                  <a:pt x="176" y="425"/>
                </a:cubicBezTo>
                <a:cubicBezTo>
                  <a:pt x="162" y="425"/>
                  <a:pt x="155" y="431"/>
                  <a:pt x="146" y="438"/>
                </a:cubicBezTo>
                <a:cubicBezTo>
                  <a:pt x="136" y="446"/>
                  <a:pt x="123" y="457"/>
                  <a:pt x="100" y="457"/>
                </a:cubicBezTo>
                <a:cubicBezTo>
                  <a:pt x="76" y="457"/>
                  <a:pt x="63" y="446"/>
                  <a:pt x="53" y="438"/>
                </a:cubicBezTo>
                <a:cubicBezTo>
                  <a:pt x="49" y="435"/>
                  <a:pt x="46" y="432"/>
                  <a:pt x="42" y="430"/>
                </a:cubicBezTo>
                <a:cubicBezTo>
                  <a:pt x="42" y="402"/>
                  <a:pt x="42" y="402"/>
                  <a:pt x="42" y="402"/>
                </a:cubicBezTo>
                <a:cubicBezTo>
                  <a:pt x="54" y="406"/>
                  <a:pt x="62" y="413"/>
                  <a:pt x="69" y="418"/>
                </a:cubicBezTo>
                <a:cubicBezTo>
                  <a:pt x="79" y="426"/>
                  <a:pt x="85" y="431"/>
                  <a:pt x="100" y="431"/>
                </a:cubicBezTo>
                <a:cubicBezTo>
                  <a:pt x="114" y="431"/>
                  <a:pt x="121" y="426"/>
                  <a:pt x="130" y="418"/>
                </a:cubicBezTo>
                <a:cubicBezTo>
                  <a:pt x="140" y="410"/>
                  <a:pt x="153" y="400"/>
                  <a:pt x="176" y="400"/>
                </a:cubicBezTo>
                <a:cubicBezTo>
                  <a:pt x="200" y="400"/>
                  <a:pt x="213" y="410"/>
                  <a:pt x="223" y="418"/>
                </a:cubicBezTo>
                <a:cubicBezTo>
                  <a:pt x="232" y="426"/>
                  <a:pt x="239" y="431"/>
                  <a:pt x="253" y="431"/>
                </a:cubicBezTo>
                <a:cubicBezTo>
                  <a:pt x="268" y="431"/>
                  <a:pt x="274" y="426"/>
                  <a:pt x="284" y="418"/>
                </a:cubicBezTo>
                <a:cubicBezTo>
                  <a:pt x="294" y="410"/>
                  <a:pt x="306" y="400"/>
                  <a:pt x="330" y="400"/>
                </a:cubicBezTo>
                <a:cubicBezTo>
                  <a:pt x="354" y="400"/>
                  <a:pt x="366" y="410"/>
                  <a:pt x="376" y="418"/>
                </a:cubicBezTo>
                <a:cubicBezTo>
                  <a:pt x="385" y="426"/>
                  <a:pt x="392" y="431"/>
                  <a:pt x="407" y="431"/>
                </a:cubicBezTo>
                <a:cubicBezTo>
                  <a:pt x="407" y="431"/>
                  <a:pt x="407" y="431"/>
                  <a:pt x="407" y="431"/>
                </a:cubicBezTo>
                <a:lnTo>
                  <a:pt x="407" y="457"/>
                </a:lnTo>
                <a:close/>
                <a:moveTo>
                  <a:pt x="407" y="386"/>
                </a:moveTo>
                <a:cubicBezTo>
                  <a:pt x="407" y="386"/>
                  <a:pt x="407" y="386"/>
                  <a:pt x="407" y="386"/>
                </a:cubicBezTo>
                <a:cubicBezTo>
                  <a:pt x="383" y="386"/>
                  <a:pt x="370" y="376"/>
                  <a:pt x="360" y="368"/>
                </a:cubicBezTo>
                <a:cubicBezTo>
                  <a:pt x="351" y="361"/>
                  <a:pt x="345" y="355"/>
                  <a:pt x="330" y="355"/>
                </a:cubicBezTo>
                <a:cubicBezTo>
                  <a:pt x="315" y="355"/>
                  <a:pt x="309" y="361"/>
                  <a:pt x="300" y="368"/>
                </a:cubicBezTo>
                <a:cubicBezTo>
                  <a:pt x="290" y="376"/>
                  <a:pt x="277" y="386"/>
                  <a:pt x="253" y="386"/>
                </a:cubicBezTo>
                <a:cubicBezTo>
                  <a:pt x="229" y="386"/>
                  <a:pt x="217" y="376"/>
                  <a:pt x="207" y="368"/>
                </a:cubicBezTo>
                <a:cubicBezTo>
                  <a:pt x="198" y="361"/>
                  <a:pt x="191" y="355"/>
                  <a:pt x="176" y="355"/>
                </a:cubicBezTo>
                <a:cubicBezTo>
                  <a:pt x="162" y="355"/>
                  <a:pt x="155" y="361"/>
                  <a:pt x="146" y="368"/>
                </a:cubicBezTo>
                <a:cubicBezTo>
                  <a:pt x="136" y="376"/>
                  <a:pt x="123" y="386"/>
                  <a:pt x="100" y="386"/>
                </a:cubicBezTo>
                <a:cubicBezTo>
                  <a:pt x="76" y="386"/>
                  <a:pt x="63" y="376"/>
                  <a:pt x="53" y="368"/>
                </a:cubicBezTo>
                <a:cubicBezTo>
                  <a:pt x="49" y="365"/>
                  <a:pt x="46" y="362"/>
                  <a:pt x="42" y="360"/>
                </a:cubicBezTo>
                <a:cubicBezTo>
                  <a:pt x="42" y="332"/>
                  <a:pt x="42" y="332"/>
                  <a:pt x="42" y="332"/>
                </a:cubicBezTo>
                <a:cubicBezTo>
                  <a:pt x="54" y="336"/>
                  <a:pt x="62" y="342"/>
                  <a:pt x="69" y="348"/>
                </a:cubicBezTo>
                <a:cubicBezTo>
                  <a:pt x="79" y="355"/>
                  <a:pt x="85" y="361"/>
                  <a:pt x="100" y="361"/>
                </a:cubicBezTo>
                <a:cubicBezTo>
                  <a:pt x="114" y="361"/>
                  <a:pt x="121" y="355"/>
                  <a:pt x="130" y="348"/>
                </a:cubicBezTo>
                <a:cubicBezTo>
                  <a:pt x="140" y="340"/>
                  <a:pt x="153" y="330"/>
                  <a:pt x="176" y="330"/>
                </a:cubicBezTo>
                <a:cubicBezTo>
                  <a:pt x="200" y="330"/>
                  <a:pt x="213" y="340"/>
                  <a:pt x="223" y="348"/>
                </a:cubicBezTo>
                <a:cubicBezTo>
                  <a:pt x="232" y="355"/>
                  <a:pt x="239" y="361"/>
                  <a:pt x="253" y="361"/>
                </a:cubicBezTo>
                <a:cubicBezTo>
                  <a:pt x="268" y="361"/>
                  <a:pt x="274" y="355"/>
                  <a:pt x="284" y="348"/>
                </a:cubicBezTo>
                <a:cubicBezTo>
                  <a:pt x="294" y="340"/>
                  <a:pt x="306" y="330"/>
                  <a:pt x="330" y="330"/>
                </a:cubicBezTo>
                <a:cubicBezTo>
                  <a:pt x="354" y="330"/>
                  <a:pt x="366" y="340"/>
                  <a:pt x="376" y="348"/>
                </a:cubicBezTo>
                <a:cubicBezTo>
                  <a:pt x="385" y="355"/>
                  <a:pt x="392" y="361"/>
                  <a:pt x="407" y="361"/>
                </a:cubicBezTo>
                <a:cubicBezTo>
                  <a:pt x="407" y="361"/>
                  <a:pt x="407" y="361"/>
                  <a:pt x="407" y="361"/>
                </a:cubicBezTo>
                <a:lnTo>
                  <a:pt x="407" y="386"/>
                </a:lnTo>
                <a:close/>
                <a:moveTo>
                  <a:pt x="407" y="281"/>
                </a:moveTo>
                <a:cubicBezTo>
                  <a:pt x="359" y="279"/>
                  <a:pt x="359" y="279"/>
                  <a:pt x="359" y="279"/>
                </a:cubicBezTo>
                <a:cubicBezTo>
                  <a:pt x="359" y="277"/>
                  <a:pt x="359" y="276"/>
                  <a:pt x="359" y="274"/>
                </a:cubicBezTo>
                <a:cubicBezTo>
                  <a:pt x="359" y="271"/>
                  <a:pt x="359" y="269"/>
                  <a:pt x="359" y="266"/>
                </a:cubicBezTo>
                <a:cubicBezTo>
                  <a:pt x="407" y="263"/>
                  <a:pt x="407" y="263"/>
                  <a:pt x="407" y="263"/>
                </a:cubicBezTo>
                <a:lnTo>
                  <a:pt x="407" y="281"/>
                </a:lnTo>
                <a:close/>
                <a:moveTo>
                  <a:pt x="407" y="222"/>
                </a:moveTo>
                <a:cubicBezTo>
                  <a:pt x="354" y="237"/>
                  <a:pt x="354" y="237"/>
                  <a:pt x="354" y="237"/>
                </a:cubicBezTo>
                <a:cubicBezTo>
                  <a:pt x="353" y="233"/>
                  <a:pt x="351" y="229"/>
                  <a:pt x="350" y="225"/>
                </a:cubicBezTo>
                <a:cubicBezTo>
                  <a:pt x="407" y="202"/>
                  <a:pt x="407" y="202"/>
                  <a:pt x="407" y="202"/>
                </a:cubicBezTo>
                <a:lnTo>
                  <a:pt x="407" y="222"/>
                </a:lnTo>
                <a:close/>
                <a:moveTo>
                  <a:pt x="407" y="152"/>
                </a:moveTo>
                <a:cubicBezTo>
                  <a:pt x="336" y="199"/>
                  <a:pt x="336" y="199"/>
                  <a:pt x="336" y="199"/>
                </a:cubicBezTo>
                <a:cubicBezTo>
                  <a:pt x="334" y="195"/>
                  <a:pt x="331" y="192"/>
                  <a:pt x="328" y="188"/>
                </a:cubicBezTo>
                <a:cubicBezTo>
                  <a:pt x="407" y="124"/>
                  <a:pt x="407" y="124"/>
                  <a:pt x="407" y="124"/>
                </a:cubicBezTo>
                <a:lnTo>
                  <a:pt x="407" y="152"/>
                </a:lnTo>
                <a:close/>
                <a:moveTo>
                  <a:pt x="495" y="211"/>
                </a:moveTo>
                <a:cubicBezTo>
                  <a:pt x="521" y="211"/>
                  <a:pt x="521" y="211"/>
                  <a:pt x="521" y="211"/>
                </a:cubicBezTo>
                <a:cubicBezTo>
                  <a:pt x="570" y="292"/>
                  <a:pt x="570" y="292"/>
                  <a:pt x="570" y="292"/>
                </a:cubicBezTo>
                <a:cubicBezTo>
                  <a:pt x="570" y="211"/>
                  <a:pt x="570" y="211"/>
                  <a:pt x="570" y="211"/>
                </a:cubicBezTo>
                <a:cubicBezTo>
                  <a:pt x="595" y="211"/>
                  <a:pt x="595" y="211"/>
                  <a:pt x="595" y="211"/>
                </a:cubicBezTo>
                <a:cubicBezTo>
                  <a:pt x="595" y="334"/>
                  <a:pt x="595" y="334"/>
                  <a:pt x="595" y="334"/>
                </a:cubicBezTo>
                <a:cubicBezTo>
                  <a:pt x="570" y="334"/>
                  <a:pt x="570" y="334"/>
                  <a:pt x="570" y="334"/>
                </a:cubicBezTo>
                <a:cubicBezTo>
                  <a:pt x="521" y="253"/>
                  <a:pt x="521" y="253"/>
                  <a:pt x="521" y="253"/>
                </a:cubicBezTo>
                <a:cubicBezTo>
                  <a:pt x="521" y="334"/>
                  <a:pt x="521" y="334"/>
                  <a:pt x="521" y="334"/>
                </a:cubicBezTo>
                <a:cubicBezTo>
                  <a:pt x="495" y="334"/>
                  <a:pt x="495" y="334"/>
                  <a:pt x="495" y="334"/>
                </a:cubicBezTo>
                <a:lnTo>
                  <a:pt x="495" y="211"/>
                </a:lnTo>
                <a:close/>
                <a:moveTo>
                  <a:pt x="618" y="506"/>
                </a:moveTo>
                <a:cubicBezTo>
                  <a:pt x="608" y="506"/>
                  <a:pt x="608" y="506"/>
                  <a:pt x="608" y="506"/>
                </a:cubicBezTo>
                <a:cubicBezTo>
                  <a:pt x="608" y="453"/>
                  <a:pt x="608" y="453"/>
                  <a:pt x="608" y="453"/>
                </a:cubicBezTo>
                <a:cubicBezTo>
                  <a:pt x="609" y="398"/>
                  <a:pt x="609" y="398"/>
                  <a:pt x="609" y="398"/>
                </a:cubicBezTo>
                <a:cubicBezTo>
                  <a:pt x="563" y="506"/>
                  <a:pt x="563" y="506"/>
                  <a:pt x="563" y="506"/>
                </a:cubicBezTo>
                <a:cubicBezTo>
                  <a:pt x="555" y="506"/>
                  <a:pt x="555" y="506"/>
                  <a:pt x="555" y="506"/>
                </a:cubicBezTo>
                <a:cubicBezTo>
                  <a:pt x="510" y="398"/>
                  <a:pt x="510" y="398"/>
                  <a:pt x="510" y="398"/>
                </a:cubicBezTo>
                <a:cubicBezTo>
                  <a:pt x="510" y="452"/>
                  <a:pt x="510" y="452"/>
                  <a:pt x="510" y="452"/>
                </a:cubicBezTo>
                <a:cubicBezTo>
                  <a:pt x="510" y="506"/>
                  <a:pt x="510" y="506"/>
                  <a:pt x="510" y="506"/>
                </a:cubicBezTo>
                <a:cubicBezTo>
                  <a:pt x="500" y="506"/>
                  <a:pt x="500" y="506"/>
                  <a:pt x="500" y="506"/>
                </a:cubicBezTo>
                <a:cubicBezTo>
                  <a:pt x="500" y="384"/>
                  <a:pt x="500" y="384"/>
                  <a:pt x="500" y="384"/>
                </a:cubicBezTo>
                <a:cubicBezTo>
                  <a:pt x="514" y="384"/>
                  <a:pt x="514" y="384"/>
                  <a:pt x="514" y="384"/>
                </a:cubicBezTo>
                <a:cubicBezTo>
                  <a:pt x="559" y="492"/>
                  <a:pt x="559" y="492"/>
                  <a:pt x="559" y="492"/>
                </a:cubicBezTo>
                <a:cubicBezTo>
                  <a:pt x="604" y="384"/>
                  <a:pt x="604" y="384"/>
                  <a:pt x="604" y="384"/>
                </a:cubicBezTo>
                <a:cubicBezTo>
                  <a:pt x="618" y="384"/>
                  <a:pt x="618" y="384"/>
                  <a:pt x="618" y="384"/>
                </a:cubicBezTo>
                <a:lnTo>
                  <a:pt x="618" y="506"/>
                </a:lnTo>
                <a:close/>
                <a:moveTo>
                  <a:pt x="720" y="506"/>
                </a:moveTo>
                <a:cubicBezTo>
                  <a:pt x="649" y="506"/>
                  <a:pt x="649" y="506"/>
                  <a:pt x="649" y="506"/>
                </a:cubicBezTo>
                <a:cubicBezTo>
                  <a:pt x="649" y="384"/>
                  <a:pt x="649" y="384"/>
                  <a:pt x="649" y="384"/>
                </a:cubicBezTo>
                <a:cubicBezTo>
                  <a:pt x="660" y="384"/>
                  <a:pt x="660" y="384"/>
                  <a:pt x="660" y="384"/>
                </a:cubicBezTo>
                <a:cubicBezTo>
                  <a:pt x="660" y="497"/>
                  <a:pt x="660" y="497"/>
                  <a:pt x="660" y="497"/>
                </a:cubicBezTo>
                <a:cubicBezTo>
                  <a:pt x="720" y="497"/>
                  <a:pt x="720" y="497"/>
                  <a:pt x="720" y="497"/>
                </a:cubicBezTo>
                <a:lnTo>
                  <a:pt x="720" y="506"/>
                </a:lnTo>
                <a:close/>
                <a:moveTo>
                  <a:pt x="823" y="491"/>
                </a:moveTo>
                <a:cubicBezTo>
                  <a:pt x="819" y="497"/>
                  <a:pt x="814" y="501"/>
                  <a:pt x="806" y="503"/>
                </a:cubicBezTo>
                <a:cubicBezTo>
                  <a:pt x="798" y="506"/>
                  <a:pt x="790" y="508"/>
                  <a:pt x="780" y="508"/>
                </a:cubicBezTo>
                <a:cubicBezTo>
                  <a:pt x="771" y="508"/>
                  <a:pt x="762" y="505"/>
                  <a:pt x="755" y="501"/>
                </a:cubicBezTo>
                <a:cubicBezTo>
                  <a:pt x="747" y="496"/>
                  <a:pt x="741" y="490"/>
                  <a:pt x="737" y="481"/>
                </a:cubicBezTo>
                <a:cubicBezTo>
                  <a:pt x="733" y="473"/>
                  <a:pt x="731" y="463"/>
                  <a:pt x="731" y="452"/>
                </a:cubicBezTo>
                <a:cubicBezTo>
                  <a:pt x="731" y="437"/>
                  <a:pt x="731" y="437"/>
                  <a:pt x="731" y="437"/>
                </a:cubicBezTo>
                <a:cubicBezTo>
                  <a:pt x="731" y="420"/>
                  <a:pt x="735" y="406"/>
                  <a:pt x="744" y="397"/>
                </a:cubicBezTo>
                <a:cubicBezTo>
                  <a:pt x="753" y="387"/>
                  <a:pt x="764" y="382"/>
                  <a:pt x="779" y="382"/>
                </a:cubicBezTo>
                <a:cubicBezTo>
                  <a:pt x="791" y="382"/>
                  <a:pt x="801" y="385"/>
                  <a:pt x="809" y="391"/>
                </a:cubicBezTo>
                <a:cubicBezTo>
                  <a:pt x="817" y="398"/>
                  <a:pt x="821" y="407"/>
                  <a:pt x="823" y="418"/>
                </a:cubicBezTo>
                <a:cubicBezTo>
                  <a:pt x="812" y="418"/>
                  <a:pt x="812" y="418"/>
                  <a:pt x="812" y="418"/>
                </a:cubicBezTo>
                <a:cubicBezTo>
                  <a:pt x="811" y="409"/>
                  <a:pt x="807" y="402"/>
                  <a:pt x="801" y="398"/>
                </a:cubicBezTo>
                <a:cubicBezTo>
                  <a:pt x="796" y="393"/>
                  <a:pt x="788" y="391"/>
                  <a:pt x="779" y="391"/>
                </a:cubicBezTo>
                <a:cubicBezTo>
                  <a:pt x="767" y="391"/>
                  <a:pt x="758" y="395"/>
                  <a:pt x="751" y="403"/>
                </a:cubicBezTo>
                <a:cubicBezTo>
                  <a:pt x="745" y="411"/>
                  <a:pt x="741" y="422"/>
                  <a:pt x="741" y="437"/>
                </a:cubicBezTo>
                <a:cubicBezTo>
                  <a:pt x="741" y="452"/>
                  <a:pt x="741" y="452"/>
                  <a:pt x="741" y="452"/>
                </a:cubicBezTo>
                <a:cubicBezTo>
                  <a:pt x="741" y="461"/>
                  <a:pt x="743" y="469"/>
                  <a:pt x="746" y="476"/>
                </a:cubicBezTo>
                <a:cubicBezTo>
                  <a:pt x="749" y="484"/>
                  <a:pt x="754" y="489"/>
                  <a:pt x="760" y="493"/>
                </a:cubicBezTo>
                <a:cubicBezTo>
                  <a:pt x="766" y="497"/>
                  <a:pt x="773" y="499"/>
                  <a:pt x="780" y="499"/>
                </a:cubicBezTo>
                <a:cubicBezTo>
                  <a:pt x="789" y="499"/>
                  <a:pt x="797" y="498"/>
                  <a:pt x="803" y="495"/>
                </a:cubicBezTo>
                <a:cubicBezTo>
                  <a:pt x="807" y="493"/>
                  <a:pt x="810" y="491"/>
                  <a:pt x="812" y="488"/>
                </a:cubicBezTo>
                <a:cubicBezTo>
                  <a:pt x="812" y="457"/>
                  <a:pt x="812" y="457"/>
                  <a:pt x="812" y="457"/>
                </a:cubicBezTo>
                <a:cubicBezTo>
                  <a:pt x="780" y="457"/>
                  <a:pt x="780" y="457"/>
                  <a:pt x="780" y="457"/>
                </a:cubicBezTo>
                <a:cubicBezTo>
                  <a:pt x="780" y="448"/>
                  <a:pt x="780" y="448"/>
                  <a:pt x="780" y="448"/>
                </a:cubicBezTo>
                <a:cubicBezTo>
                  <a:pt x="823" y="448"/>
                  <a:pt x="823" y="448"/>
                  <a:pt x="823" y="448"/>
                </a:cubicBezTo>
                <a:lnTo>
                  <a:pt x="823" y="4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3056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D766-9002-4AB5-8C25-369CC2739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¿Por qué deberíamos usar </a:t>
            </a:r>
            <a:br>
              <a:rPr lang="es-ES" dirty="0"/>
            </a:br>
            <a:r>
              <a:rPr lang="es-ES" dirty="0"/>
              <a:t>EF 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0EDDE-4E45-4D29-8814-7202E3D6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EF Core nos permite abstraernos del motor de base de datos utilizado.</a:t>
            </a:r>
          </a:p>
          <a:p>
            <a:endParaRPr lang="es-ES" dirty="0"/>
          </a:p>
          <a:p>
            <a:r>
              <a:rPr lang="es-ES" dirty="0"/>
              <a:t>Convierte nuestras tablas de base de datos en entidades .NET que podemos manejar en nuestra aplicación como si fueran objetos.</a:t>
            </a:r>
          </a:p>
          <a:p>
            <a:endParaRPr lang="es-ES" dirty="0"/>
          </a:p>
          <a:p>
            <a:r>
              <a:rPr lang="es-ES" dirty="0"/>
              <a:t>Mucho más liviano que la versión Full Framework y multiplataforma (hasta para </a:t>
            </a:r>
            <a:r>
              <a:rPr lang="es-ES" dirty="0" err="1"/>
              <a:t>Xamarin</a:t>
            </a:r>
            <a:r>
              <a:rPr lang="es-ES" dirty="0"/>
              <a:t>).</a:t>
            </a:r>
          </a:p>
          <a:p>
            <a:endParaRPr lang="es-ES" dirty="0"/>
          </a:p>
          <a:p>
            <a:r>
              <a:rPr lang="es-ES" dirty="0"/>
              <a:t>Mantenibilidad, menos código, rendimiento, comodidad al escribir las consultas en C#.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52573F-AD55-49B3-8EF5-E75BA574DD6C}"/>
              </a:ext>
            </a:extLst>
          </p:cNvPr>
          <p:cNvSpPr txBox="1"/>
          <p:nvPr/>
        </p:nvSpPr>
        <p:spPr>
          <a:xfrm>
            <a:off x="10620473" y="46214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858042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3BD1-EDFE-4B04-8B42-E46AD94D5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Cuando no usar </a:t>
            </a:r>
            <a:r>
              <a:rPr lang="es-ES" dirty="0" err="1"/>
              <a:t>Entity</a:t>
            </a:r>
            <a:r>
              <a:rPr lang="es-ES" dirty="0"/>
              <a:t>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3C4BE-C9A7-48D5-B25D-C2CFAAF01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Si los desarrolladores no dominan completamente EF: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/>
              <a:t>Es posible crear pésimas </a:t>
            </a:r>
            <a:r>
              <a:rPr lang="es-ES" dirty="0" err="1"/>
              <a:t>queries</a:t>
            </a:r>
            <a:r>
              <a:rPr lang="es-ES" dirty="0"/>
              <a:t> que lleven a memoria 500.000 registros para luego no utilizarlas.</a:t>
            </a:r>
          </a:p>
          <a:p>
            <a:pPr lvl="1"/>
            <a:r>
              <a:rPr lang="es-ES" dirty="0"/>
              <a:t>También existen operaciones que pueden usar toda la memoria del servidor, o que tarden mucho en ejecutarse, que podrían evitarse con una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siemple</a:t>
            </a:r>
            <a:r>
              <a:rPr lang="es-ES" dirty="0"/>
              <a:t> y sin utilizar recursos innecesarios.</a:t>
            </a:r>
          </a:p>
          <a:p>
            <a:pPr lvl="1"/>
            <a:endParaRPr lang="es-ES" dirty="0"/>
          </a:p>
          <a:p>
            <a:pPr marL="457200" lvl="1" indent="0">
              <a:buNone/>
            </a:pPr>
            <a:r>
              <a:rPr lang="es-ES" dirty="0"/>
              <a:t>Los desarrolladores tienen que entender qué están haciendo y cómo el código que escriben afecta a la base de datos.</a:t>
            </a:r>
          </a:p>
          <a:p>
            <a:pPr marL="457200" lvl="1" indent="0">
              <a:buNone/>
            </a:pP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61B702-2CD4-4A98-BB72-CE609242D4E1}"/>
              </a:ext>
            </a:extLst>
          </p:cNvPr>
          <p:cNvSpPr txBox="1"/>
          <p:nvPr/>
        </p:nvSpPr>
        <p:spPr>
          <a:xfrm>
            <a:off x="10621819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45179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83BFD-24E4-4798-8C55-4A3C57E4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Carga de datos relacionados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33644-4DE4-4EED-A060-0462DA159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129" y="2052918"/>
            <a:ext cx="8946541" cy="4195481"/>
          </a:xfrm>
        </p:spPr>
        <p:txBody>
          <a:bodyPr/>
          <a:lstStyle/>
          <a:p>
            <a:endParaRPr lang="es-ES" dirty="0"/>
          </a:p>
          <a:p>
            <a:r>
              <a:rPr lang="es-ES" dirty="0" err="1"/>
              <a:t>Lazy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r>
              <a:rPr lang="es-ES" dirty="0" err="1"/>
              <a:t>Eager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Explicit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  <a:p>
            <a:endParaRPr lang="es-ES" dirty="0"/>
          </a:p>
          <a:p>
            <a:r>
              <a:rPr lang="es-ES" dirty="0" err="1"/>
              <a:t>Select</a:t>
            </a:r>
            <a:r>
              <a:rPr lang="es-ES" dirty="0"/>
              <a:t> </a:t>
            </a:r>
            <a:r>
              <a:rPr lang="es-ES" dirty="0" err="1"/>
              <a:t>loading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0EE91-5AD0-4F1B-8BDE-CDF1E61ED4E3}"/>
              </a:ext>
            </a:extLst>
          </p:cNvPr>
          <p:cNvSpPr txBox="1"/>
          <p:nvPr/>
        </p:nvSpPr>
        <p:spPr>
          <a:xfrm>
            <a:off x="10631055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5933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8345B-564B-408A-8DD9-C5A0316BC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Lazy</a:t>
            </a:r>
            <a:r>
              <a:rPr lang="es-ES" dirty="0"/>
              <a:t> </a:t>
            </a:r>
            <a:r>
              <a:rPr lang="es-ES" dirty="0" err="1"/>
              <a:t>Loading</a:t>
            </a:r>
            <a:r>
              <a:rPr lang="es-E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07E24-D35A-44DB-8A3C-F220706E6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Acceso a base de datos se produce cuando se lee la propiedad.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A favor:</a:t>
            </a:r>
          </a:p>
          <a:p>
            <a:pPr lvl="1"/>
            <a:r>
              <a:rPr lang="es-ES" dirty="0"/>
              <a:t>En las lecturas, no es necesario el </a:t>
            </a:r>
            <a:r>
              <a:rPr lang="es-ES" dirty="0" err="1"/>
              <a:t>DbContext</a:t>
            </a:r>
            <a:r>
              <a:rPr lang="es-ES" dirty="0"/>
              <a:t> de la aplicación.</a:t>
            </a:r>
          </a:p>
          <a:p>
            <a:pPr lvl="1"/>
            <a:r>
              <a:rPr lang="es-ES" dirty="0"/>
              <a:t>Facilita el desarrollo.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dirty="0"/>
              <a:t>En contra:</a:t>
            </a:r>
          </a:p>
          <a:p>
            <a:pPr lvl="1"/>
            <a:r>
              <a:rPr lang="es-ES" dirty="0"/>
              <a:t>Problema N + 1 de acceso a base de datos.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2F46D7-3D97-47AE-9F9B-DA230A78632B}"/>
              </a:ext>
            </a:extLst>
          </p:cNvPr>
          <p:cNvSpPr txBox="1"/>
          <p:nvPr/>
        </p:nvSpPr>
        <p:spPr>
          <a:xfrm>
            <a:off x="10629900" y="452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381814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1702</TotalTime>
  <Words>1812</Words>
  <Application>Microsoft Office PowerPoint</Application>
  <PresentationFormat>Panorámica</PresentationFormat>
  <Paragraphs>526</Paragraphs>
  <Slides>51</Slides>
  <Notes>51</Notes>
  <HiddenSlides>0</HiddenSlides>
  <MMClips>4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8" baseType="lpstr">
      <vt:lpstr>Arial</vt:lpstr>
      <vt:lpstr>Calibri</vt:lpstr>
      <vt:lpstr>Century Gothic</vt:lpstr>
      <vt:lpstr>Roboto</vt:lpstr>
      <vt:lpstr>Wingdings</vt:lpstr>
      <vt:lpstr>Wingdings 3</vt:lpstr>
      <vt:lpstr>Ion</vt:lpstr>
      <vt:lpstr>Presentación de PowerPoint</vt:lpstr>
      <vt:lpstr>Presentaciones</vt:lpstr>
      <vt:lpstr>Introducción a EF Core</vt:lpstr>
      <vt:lpstr>Presentación de PowerPoint</vt:lpstr>
      <vt:lpstr>Comandos de ejecución</vt:lpstr>
      <vt:lpstr>¿Por qué deberíamos usar  EF Core?</vt:lpstr>
      <vt:lpstr>Cuando no usar Entity Framework</vt:lpstr>
      <vt:lpstr>Carga de datos relacionados</vt:lpstr>
      <vt:lpstr>Lazy Loading </vt:lpstr>
      <vt:lpstr>Configuración Lazy Loading</vt:lpstr>
      <vt:lpstr>Presentación de PowerPoint</vt:lpstr>
      <vt:lpstr>Eager Loading</vt:lpstr>
      <vt:lpstr>Eager Loading</vt:lpstr>
      <vt:lpstr>Presentación de PowerPoint</vt:lpstr>
      <vt:lpstr>Select Loading</vt:lpstr>
      <vt:lpstr>Select Loading</vt:lpstr>
      <vt:lpstr>Presentación de PowerPoint</vt:lpstr>
      <vt:lpstr>Client vs Server Evaluation </vt:lpstr>
      <vt:lpstr>Client vs Server evaluation</vt:lpstr>
      <vt:lpstr>Client vs Server evaluation</vt:lpstr>
      <vt:lpstr>Presentación de PowerPoint</vt:lpstr>
      <vt:lpstr>Client vs Server evaluation</vt:lpstr>
      <vt:lpstr>Configurar entidades en EF Core</vt:lpstr>
      <vt:lpstr>Fluent API</vt:lpstr>
      <vt:lpstr>Fluent API</vt:lpstr>
      <vt:lpstr>Fluent API</vt:lpstr>
      <vt:lpstr>Presentación de PowerPoint</vt:lpstr>
      <vt:lpstr>User defined functions (UDF)</vt:lpstr>
      <vt:lpstr>User defined functions (UDF)</vt:lpstr>
      <vt:lpstr>User defined functions (UDF)</vt:lpstr>
      <vt:lpstr>14 - UserDefinedFunctionCommand</vt:lpstr>
      <vt:lpstr>EF Core’s entity State</vt:lpstr>
      <vt:lpstr>EF Core’s entity State (queries)</vt:lpstr>
      <vt:lpstr>EF Core’s entity State (Add)</vt:lpstr>
      <vt:lpstr>EF Core’s entity State (Add)</vt:lpstr>
      <vt:lpstr>EF Core’s entity State (Add)</vt:lpstr>
      <vt:lpstr>EF Core’s entity State (Add)</vt:lpstr>
      <vt:lpstr>FromSql</vt:lpstr>
      <vt:lpstr>15 - FromSQLProductReviewsMostValuableProductsCommand</vt:lpstr>
      <vt:lpstr>Dapper (Micro-ORM)</vt:lpstr>
      <vt:lpstr>Tunning: Mejora de query con entidades relacionadas</vt:lpstr>
      <vt:lpstr>Tunning: Mejora de query con entidades relacionadas</vt:lpstr>
      <vt:lpstr>Tunning: Mejora de query con entidades relacionadas</vt:lpstr>
      <vt:lpstr>Presentación de PowerPoint</vt:lpstr>
      <vt:lpstr>Buenas prácticas</vt:lpstr>
      <vt:lpstr>Buenas prácticas</vt:lpstr>
      <vt:lpstr>Buenas prácticas</vt:lpstr>
      <vt:lpstr>Buenas prácticas</vt:lpstr>
      <vt:lpstr>Presentación de PowerPoint</vt:lpstr>
      <vt:lpstr>Referencias: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Framework Core</dc:title>
  <dc:creator>C. Aranda Díaz</dc:creator>
  <cp:lastModifiedBy>Juan José Montiel</cp:lastModifiedBy>
  <cp:revision>100</cp:revision>
  <dcterms:created xsi:type="dcterms:W3CDTF">2018-10-06T16:59:50Z</dcterms:created>
  <dcterms:modified xsi:type="dcterms:W3CDTF">2018-10-27T11:40:21Z</dcterms:modified>
</cp:coreProperties>
</file>

<file path=docProps/thumbnail.jpeg>
</file>